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43"/>
  </p:notesMasterIdLst>
  <p:sldIdLst>
    <p:sldId id="304" r:id="rId2"/>
    <p:sldId id="293" r:id="rId3"/>
    <p:sldId id="256" r:id="rId4"/>
    <p:sldId id="258" r:id="rId5"/>
    <p:sldId id="257" r:id="rId6"/>
    <p:sldId id="278" r:id="rId7"/>
    <p:sldId id="259" r:id="rId8"/>
    <p:sldId id="260" r:id="rId9"/>
    <p:sldId id="295" r:id="rId10"/>
    <p:sldId id="291" r:id="rId11"/>
    <p:sldId id="286" r:id="rId12"/>
    <p:sldId id="297" r:id="rId13"/>
    <p:sldId id="292" r:id="rId14"/>
    <p:sldId id="296" r:id="rId15"/>
    <p:sldId id="279" r:id="rId16"/>
    <p:sldId id="301" r:id="rId17"/>
    <p:sldId id="303" r:id="rId18"/>
    <p:sldId id="280" r:id="rId19"/>
    <p:sldId id="302" r:id="rId20"/>
    <p:sldId id="264" r:id="rId21"/>
    <p:sldId id="281" r:id="rId22"/>
    <p:sldId id="282" r:id="rId23"/>
    <p:sldId id="265" r:id="rId24"/>
    <p:sldId id="299" r:id="rId25"/>
    <p:sldId id="266" r:id="rId26"/>
    <p:sldId id="289" r:id="rId27"/>
    <p:sldId id="267" r:id="rId28"/>
    <p:sldId id="269" r:id="rId29"/>
    <p:sldId id="283" r:id="rId30"/>
    <p:sldId id="287" r:id="rId31"/>
    <p:sldId id="288" r:id="rId32"/>
    <p:sldId id="271" r:id="rId33"/>
    <p:sldId id="273" r:id="rId34"/>
    <p:sldId id="298" r:id="rId35"/>
    <p:sldId id="274" r:id="rId36"/>
    <p:sldId id="290" r:id="rId37"/>
    <p:sldId id="277" r:id="rId38"/>
    <p:sldId id="284" r:id="rId39"/>
    <p:sldId id="306" r:id="rId40"/>
    <p:sldId id="305" r:id="rId41"/>
    <p:sldId id="3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kg" initials="j" lastIdx="3" clrIdx="0">
    <p:extLst>
      <p:ext uri="{19B8F6BF-5375-455C-9EA6-DF929625EA0E}">
        <p15:presenceInfo xmlns:p15="http://schemas.microsoft.com/office/powerpoint/2012/main" userId="jodk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6" autoAdjust="0"/>
    <p:restoredTop sz="94699"/>
  </p:normalViewPr>
  <p:slideViewPr>
    <p:cSldViewPr snapToGrid="0">
      <p:cViewPr varScale="1">
        <p:scale>
          <a:sx n="103" d="100"/>
          <a:sy n="103" d="100"/>
        </p:scale>
        <p:origin x="1112" y="176"/>
      </p:cViewPr>
      <p:guideLst/>
    </p:cSldViewPr>
  </p:slideViewPr>
  <p:notesTextViewPr>
    <p:cViewPr>
      <p:scale>
        <a:sx n="1" d="1"/>
        <a:sy n="1" d="1"/>
      </p:scale>
      <p:origin x="0" y="0"/>
    </p:cViewPr>
  </p:notesTextViewPr>
  <p:sorterViewPr>
    <p:cViewPr>
      <p:scale>
        <a:sx n="1" d="1"/>
        <a:sy n="1" d="1"/>
      </p:scale>
      <p:origin x="0" y="-156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2AA12-FEDA-4EA8-A362-5CEA532DFC31}" type="datetimeFigureOut">
              <a:rPr lang="en-US" smtClean="0"/>
              <a:t>5/4/22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611B2-4F91-43A4-855A-A5D199EAE070}" type="slidenum">
              <a:rPr lang="en-US" smtClean="0"/>
              <a:t>‹#›</a:t>
            </a:fld>
            <a:endParaRPr lang="en-US" dirty="0"/>
          </a:p>
        </p:txBody>
      </p:sp>
    </p:spTree>
    <p:extLst>
      <p:ext uri="{BB962C8B-B14F-4D97-AF65-F5344CB8AC3E}">
        <p14:creationId xmlns:p14="http://schemas.microsoft.com/office/powerpoint/2010/main" val="355079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46611B2-4F91-43A4-855A-A5D199EAE070}" type="slidenum">
              <a:rPr lang="en-US" smtClean="0"/>
              <a:t>24</a:t>
            </a:fld>
            <a:endParaRPr lang="en-US" dirty="0"/>
          </a:p>
        </p:txBody>
      </p:sp>
    </p:spTree>
    <p:extLst>
      <p:ext uri="{BB962C8B-B14F-4D97-AF65-F5344CB8AC3E}">
        <p14:creationId xmlns:p14="http://schemas.microsoft.com/office/powerpoint/2010/main" val="1132898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6611B2-4F91-43A4-855A-A5D199EAE070}" type="slidenum">
              <a:rPr lang="en-US" smtClean="0"/>
              <a:t>38</a:t>
            </a:fld>
            <a:endParaRPr lang="en-US" dirty="0"/>
          </a:p>
        </p:txBody>
      </p:sp>
    </p:spTree>
    <p:extLst>
      <p:ext uri="{BB962C8B-B14F-4D97-AF65-F5344CB8AC3E}">
        <p14:creationId xmlns:p14="http://schemas.microsoft.com/office/powerpoint/2010/main" val="323709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E1D3-DA33-4813-92CE-8A0BAE8FE3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616FE-D3A6-4A84-8630-F88D03C7E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23F4F5-50C5-471F-98B4-ADE104D503FB}"/>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5" name="Footer Placeholder 4">
            <a:extLst>
              <a:ext uri="{FF2B5EF4-FFF2-40B4-BE49-F238E27FC236}">
                <a16:creationId xmlns:a16="http://schemas.microsoft.com/office/drawing/2014/main" id="{A81DA60F-F74D-42E3-ADAE-8D4921C399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263321-B9A2-4E20-8F41-A8C2125A7F10}"/>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124210600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0E223-38D2-4A8A-AAF0-A6A91942E6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028404-F95A-467B-852A-AAB96F4CB1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653D4-5DEC-4ABB-A788-F444C3DE05B0}"/>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5" name="Footer Placeholder 4">
            <a:extLst>
              <a:ext uri="{FF2B5EF4-FFF2-40B4-BE49-F238E27FC236}">
                <a16:creationId xmlns:a16="http://schemas.microsoft.com/office/drawing/2014/main" id="{F8C2F12C-E16E-4A6B-968A-57D1B3EF0A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B764FA-4F5A-42BC-8FEB-2B045524B781}"/>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93797980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A26AFD-337A-43FF-98EF-81BA6B403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EB0AD7-EC02-4A81-9A15-5621B5475E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98EBC-B6F4-4AC8-839A-4DD26D67D772}"/>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5" name="Footer Placeholder 4">
            <a:extLst>
              <a:ext uri="{FF2B5EF4-FFF2-40B4-BE49-F238E27FC236}">
                <a16:creationId xmlns:a16="http://schemas.microsoft.com/office/drawing/2014/main" id="{B108D3EC-A5F9-4F42-9B71-DDA13E1E6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62D5A9-44DF-4F37-AEB8-7097C79DAE23}"/>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268245875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622A-338B-479F-A702-15D7E27D6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51C3A-3E6B-435F-BFD5-785FE8FB2A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659BA-65D5-4BD9-9FF7-C91973D1C6EC}"/>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5" name="Footer Placeholder 4">
            <a:extLst>
              <a:ext uri="{FF2B5EF4-FFF2-40B4-BE49-F238E27FC236}">
                <a16:creationId xmlns:a16="http://schemas.microsoft.com/office/drawing/2014/main" id="{002715C9-A7E5-4610-A22F-098DE4FD1F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EA5D45-DCAE-436A-9DD2-E85C30A60636}"/>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331405638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D1D0-08F2-4C84-8A49-C9E71D2C29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AE042D-0D3B-49B1-AB42-5463FF54CF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D6C989-BFDE-40F1-8910-F80B4B08C131}"/>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5" name="Footer Placeholder 4">
            <a:extLst>
              <a:ext uri="{FF2B5EF4-FFF2-40B4-BE49-F238E27FC236}">
                <a16:creationId xmlns:a16="http://schemas.microsoft.com/office/drawing/2014/main" id="{5F5FEF95-B935-4E37-A812-F99FEEBA25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55637B-2262-4AF8-8B3A-916AC378270F}"/>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330650599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BD119-6D64-4ED5-8DD1-3A7EBCA709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25F534-69E5-4DA2-B157-A204803D7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9F504E-DE27-4C3C-9DF2-8CF99ECF08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56087C-DC0D-4758-97FD-3A027FE9836B}"/>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6" name="Footer Placeholder 5">
            <a:extLst>
              <a:ext uri="{FF2B5EF4-FFF2-40B4-BE49-F238E27FC236}">
                <a16:creationId xmlns:a16="http://schemas.microsoft.com/office/drawing/2014/main" id="{D9522087-3F6B-496F-A5EE-6CC5AE8436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D0FF48-FA92-447D-A726-BFBEF9281FA3}"/>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80684320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A7EB-F997-4E08-93A4-B0AE54A7F4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CC566-3561-4906-81F8-8B086ECFDD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B241A-81A1-41EA-AA7B-C1916107B7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1406E7-EA71-421F-9D2A-42B884F2F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D39717-8DE4-4ACB-8910-988D57F003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0859FD-7B56-4AA4-B0B8-B3F7550AB3DE}"/>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8" name="Footer Placeholder 7">
            <a:extLst>
              <a:ext uri="{FF2B5EF4-FFF2-40B4-BE49-F238E27FC236}">
                <a16:creationId xmlns:a16="http://schemas.microsoft.com/office/drawing/2014/main" id="{103C611C-A094-44F1-96E3-80802779780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C410F1E-7E23-4ED5-9408-FBDF11FAA739}"/>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319234070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94F85-E3A6-405D-B0F5-96D1AB3CEC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C74DA-745B-46C6-A21B-17951FBF6B04}"/>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4" name="Footer Placeholder 3">
            <a:extLst>
              <a:ext uri="{FF2B5EF4-FFF2-40B4-BE49-F238E27FC236}">
                <a16:creationId xmlns:a16="http://schemas.microsoft.com/office/drawing/2014/main" id="{ECAF77C9-0A69-4C46-BF3A-70568158DB8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F065CA5-2732-4DBB-937C-091A843F2CD3}"/>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336459543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4FD569-1DA4-467C-A23D-96E093A00EEA}"/>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3" name="Footer Placeholder 2">
            <a:extLst>
              <a:ext uri="{FF2B5EF4-FFF2-40B4-BE49-F238E27FC236}">
                <a16:creationId xmlns:a16="http://schemas.microsoft.com/office/drawing/2014/main" id="{CD10D9C2-F995-4D42-B1D0-CA1DCEC6D11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C6A639-F5C1-41D9-B902-4E29B58B507C}"/>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264431651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90DA-A647-4DC9-ACCF-B57267D283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CBA606-A9BD-4F59-A35B-7FA4AF022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A2428B-1DAD-47E0-BC71-7AAED462E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F6D062-181C-47B4-8EE0-4B48AFCE7A46}"/>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6" name="Footer Placeholder 5">
            <a:extLst>
              <a:ext uri="{FF2B5EF4-FFF2-40B4-BE49-F238E27FC236}">
                <a16:creationId xmlns:a16="http://schemas.microsoft.com/office/drawing/2014/main" id="{1FEF83FE-3891-40E7-98E2-C23273F787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E2FE7F-8088-4DA4-96F5-B181730833AF}"/>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263569631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7CB6-51B4-4C42-A7A0-5EF0FF0AC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2568-0794-4157-94F9-4ABBA0E86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9E69384-37F6-4F64-A48F-D57C6701B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1FDC2-B95C-44CC-9C7A-EF6D687262BD}"/>
              </a:ext>
            </a:extLst>
          </p:cNvPr>
          <p:cNvSpPr>
            <a:spLocks noGrp="1"/>
          </p:cNvSpPr>
          <p:nvPr>
            <p:ph type="dt" sz="half" idx="10"/>
          </p:nvPr>
        </p:nvSpPr>
        <p:spPr/>
        <p:txBody>
          <a:bodyPr/>
          <a:lstStyle/>
          <a:p>
            <a:fld id="{5EFA5BB2-029A-4E5F-8406-F72073DFB96A}" type="datetimeFigureOut">
              <a:rPr lang="en-US" smtClean="0"/>
              <a:t>5/4/22</a:t>
            </a:fld>
            <a:endParaRPr lang="en-US" dirty="0"/>
          </a:p>
        </p:txBody>
      </p:sp>
      <p:sp>
        <p:nvSpPr>
          <p:cNvPr id="6" name="Footer Placeholder 5">
            <a:extLst>
              <a:ext uri="{FF2B5EF4-FFF2-40B4-BE49-F238E27FC236}">
                <a16:creationId xmlns:a16="http://schemas.microsoft.com/office/drawing/2014/main" id="{70DA5A4B-2B35-4820-AE61-17E61C0A5F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238596-21F4-4747-945B-63BB967B8683}"/>
              </a:ext>
            </a:extLst>
          </p:cNvPr>
          <p:cNvSpPr>
            <a:spLocks noGrp="1"/>
          </p:cNvSpPr>
          <p:nvPr>
            <p:ph type="sldNum" sz="quarter" idx="12"/>
          </p:nvPr>
        </p:nvSpPr>
        <p:spPr/>
        <p:txBody>
          <a:bodyPr/>
          <a:lstStyle/>
          <a:p>
            <a:fld id="{4ADD5FE5-AF5D-4B9E-9B97-EFBB27D3F22D}" type="slidenum">
              <a:rPr lang="en-US" smtClean="0"/>
              <a:t>‹#›</a:t>
            </a:fld>
            <a:endParaRPr lang="en-US" dirty="0"/>
          </a:p>
        </p:txBody>
      </p:sp>
    </p:spTree>
    <p:extLst>
      <p:ext uri="{BB962C8B-B14F-4D97-AF65-F5344CB8AC3E}">
        <p14:creationId xmlns:p14="http://schemas.microsoft.com/office/powerpoint/2010/main" val="309584022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96BA0-5DF9-4FE4-97C9-0CBCB007C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74D8C5-9234-4233-A792-92FCA60DA0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FB36A-0A97-493F-A75E-C7D50DB6A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A5BB2-029A-4E5F-8406-F72073DFB96A}" type="datetimeFigureOut">
              <a:rPr lang="en-US" smtClean="0"/>
              <a:t>5/4/22</a:t>
            </a:fld>
            <a:endParaRPr lang="en-US" dirty="0"/>
          </a:p>
        </p:txBody>
      </p:sp>
      <p:sp>
        <p:nvSpPr>
          <p:cNvPr id="5" name="Footer Placeholder 4">
            <a:extLst>
              <a:ext uri="{FF2B5EF4-FFF2-40B4-BE49-F238E27FC236}">
                <a16:creationId xmlns:a16="http://schemas.microsoft.com/office/drawing/2014/main" id="{238DD4D2-5C9D-4B8F-AC33-BC7DAFA6D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0B7C93-3E79-4B1A-B394-BAEBFE539A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D5FE5-AF5D-4B9E-9B97-EFBB27D3F22D}" type="slidenum">
              <a:rPr lang="en-US" smtClean="0"/>
              <a:t>‹#›</a:t>
            </a:fld>
            <a:endParaRPr lang="en-US" dirty="0"/>
          </a:p>
        </p:txBody>
      </p:sp>
    </p:spTree>
    <p:extLst>
      <p:ext uri="{BB962C8B-B14F-4D97-AF65-F5344CB8AC3E}">
        <p14:creationId xmlns:p14="http://schemas.microsoft.com/office/powerpoint/2010/main" val="2690810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cid:image002.png@01D7BD47.B3827D00"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legacy.com/obituaries/name/katherine-keleher-obituary?pid=19368282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jpeg"/><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ympathy.legacy.com/en-us/funeral-flowers/name/arlene-haglund-funeral-flowers/p197505607/?affiliateId=2107&amp;pm=205"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10 On Eagles Wings.m4a" descr="10 On Eagles Wings.m4a">
            <a:hlinkClick r:id="" action="ppaction://media"/>
            <a:extLst>
              <a:ext uri="{FF2B5EF4-FFF2-40B4-BE49-F238E27FC236}">
                <a16:creationId xmlns:a16="http://schemas.microsoft.com/office/drawing/2014/main" id="{7D834BC7-E1BD-B248-9A6A-EBD47FD8A2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pic>
        <p:nvPicPr>
          <p:cNvPr id="5" name="Picture 4" descr="Black and white rose">
            <a:extLst>
              <a:ext uri="{FF2B5EF4-FFF2-40B4-BE49-F238E27FC236}">
                <a16:creationId xmlns:a16="http://schemas.microsoft.com/office/drawing/2014/main" id="{B268DA7D-65E3-4D4B-88FE-B0D10DE336C7}"/>
              </a:ext>
            </a:extLst>
          </p:cNvPr>
          <p:cNvPicPr>
            <a:picLocks noChangeAspect="1"/>
          </p:cNvPicPr>
          <p:nvPr/>
        </p:nvPicPr>
        <p:blipFill>
          <a:blip r:embed="rId5">
            <a:alphaModFix amt="93000"/>
            <a:extLst>
              <a:ext uri="{28A0092B-C50C-407E-A947-70E740481C1C}">
                <a14:useLocalDpi xmlns:a14="http://schemas.microsoft.com/office/drawing/2010/main" val="0"/>
              </a:ext>
            </a:extLst>
          </a:blip>
          <a:stretch>
            <a:fillRect/>
          </a:stretch>
        </p:blipFill>
        <p:spPr>
          <a:xfrm>
            <a:off x="-101391" y="0"/>
            <a:ext cx="12394781" cy="6858000"/>
          </a:xfrm>
          <a:prstGeom prst="rect">
            <a:avLst/>
          </a:prstGeom>
          <a:noFill/>
          <a:effectLst>
            <a:outerShdw blurRad="50800" dist="50800" dir="5400000" algn="ctr" rotWithShape="0">
              <a:srgbClr val="000000">
                <a:alpha val="0"/>
              </a:srgbClr>
            </a:outerShdw>
          </a:effectLst>
        </p:spPr>
      </p:pic>
      <p:sp>
        <p:nvSpPr>
          <p:cNvPr id="2" name="Title 1">
            <a:extLst>
              <a:ext uri="{FF2B5EF4-FFF2-40B4-BE49-F238E27FC236}">
                <a16:creationId xmlns:a16="http://schemas.microsoft.com/office/drawing/2014/main" id="{2940660E-2477-0C47-A6A9-5B4E301448FB}"/>
              </a:ext>
            </a:extLst>
          </p:cNvPr>
          <p:cNvSpPr>
            <a:spLocks noGrp="1"/>
          </p:cNvSpPr>
          <p:nvPr>
            <p:ph type="title"/>
          </p:nvPr>
        </p:nvSpPr>
        <p:spPr>
          <a:xfrm>
            <a:off x="632012" y="207349"/>
            <a:ext cx="10987929" cy="1146174"/>
          </a:xfrm>
        </p:spPr>
        <p:txBody>
          <a:bodyPr/>
          <a:lstStyle/>
          <a:p>
            <a:pPr algn="ctr"/>
            <a:r>
              <a:rPr lang="en-US" dirty="0">
                <a:solidFill>
                  <a:schemeClr val="bg1"/>
                </a:solidFill>
                <a:latin typeface="Garamond" panose="02020404030301010803" pitchFamily="18" charset="0"/>
              </a:rPr>
              <a:t>In Memoriam</a:t>
            </a:r>
          </a:p>
        </p:txBody>
      </p:sp>
      <p:sp>
        <p:nvSpPr>
          <p:cNvPr id="3" name="Content Placeholder 2">
            <a:extLst>
              <a:ext uri="{FF2B5EF4-FFF2-40B4-BE49-F238E27FC236}">
                <a16:creationId xmlns:a16="http://schemas.microsoft.com/office/drawing/2014/main" id="{0A079F0E-0296-A740-8154-082A770FE95F}"/>
              </a:ext>
            </a:extLst>
          </p:cNvPr>
          <p:cNvSpPr>
            <a:spLocks noGrp="1"/>
          </p:cNvSpPr>
          <p:nvPr>
            <p:ph idx="1"/>
          </p:nvPr>
        </p:nvSpPr>
        <p:spPr>
          <a:xfrm>
            <a:off x="868176" y="1560872"/>
            <a:ext cx="10515600" cy="4965698"/>
          </a:xfrm>
        </p:spPr>
        <p:txBody>
          <a:bodyPr>
            <a:noAutofit/>
          </a:bodyPr>
          <a:lstStyle/>
          <a:p>
            <a:pPr marL="0" indent="0" algn="ctr">
              <a:buNone/>
            </a:pPr>
            <a:r>
              <a:rPr lang="en-US" sz="4400" dirty="0">
                <a:solidFill>
                  <a:schemeClr val="bg1"/>
                </a:solidFill>
                <a:latin typeface="Garamond" panose="02020404030301010803" pitchFamily="18" charset="0"/>
              </a:rPr>
              <a:t>Celebration of Life</a:t>
            </a:r>
          </a:p>
          <a:p>
            <a:pPr marL="0" indent="0" algn="ctr">
              <a:buNone/>
            </a:pPr>
            <a:r>
              <a:rPr lang="en-US" sz="4400" dirty="0">
                <a:solidFill>
                  <a:schemeClr val="bg1"/>
                </a:solidFill>
                <a:latin typeface="Garamond" panose="02020404030301010803" pitchFamily="18" charset="0"/>
              </a:rPr>
              <a:t>Massachusetts State Organization of </a:t>
            </a:r>
          </a:p>
          <a:p>
            <a:pPr marL="0" indent="0" algn="ctr">
              <a:buNone/>
            </a:pPr>
            <a:r>
              <a:rPr lang="en-US" sz="4400" dirty="0">
                <a:solidFill>
                  <a:schemeClr val="bg1"/>
                </a:solidFill>
                <a:latin typeface="Garamond" panose="02020404030301010803" pitchFamily="18" charset="0"/>
              </a:rPr>
              <a:t>The Delta Kappa Gamma Society International</a:t>
            </a:r>
          </a:p>
          <a:p>
            <a:pPr marL="0" indent="0" algn="ctr">
              <a:buNone/>
            </a:pPr>
            <a:r>
              <a:rPr lang="en-US" sz="4400" dirty="0">
                <a:solidFill>
                  <a:schemeClr val="bg1"/>
                </a:solidFill>
                <a:latin typeface="Garamond" panose="02020404030301010803" pitchFamily="18" charset="0"/>
              </a:rPr>
              <a:t>2022 Spring Convention</a:t>
            </a:r>
          </a:p>
          <a:p>
            <a:pPr marL="0" indent="0" algn="ctr">
              <a:buNone/>
            </a:pPr>
            <a:r>
              <a:rPr lang="en-US" sz="4400" dirty="0">
                <a:solidFill>
                  <a:schemeClr val="bg1"/>
                </a:solidFill>
                <a:latin typeface="Garamond" panose="02020404030301010803" pitchFamily="18" charset="0"/>
              </a:rPr>
              <a:t>Plymouth, MA </a:t>
            </a:r>
          </a:p>
          <a:p>
            <a:pPr marL="0" indent="0" algn="ctr">
              <a:buNone/>
            </a:pPr>
            <a:r>
              <a:rPr lang="en-US" sz="4400" dirty="0">
                <a:solidFill>
                  <a:schemeClr val="bg1"/>
                </a:solidFill>
                <a:latin typeface="Garamond" panose="02020404030301010803" pitchFamily="18" charset="0"/>
              </a:rPr>
              <a:t>May 1, 2022</a:t>
            </a:r>
          </a:p>
        </p:txBody>
      </p:sp>
    </p:spTree>
    <p:extLst>
      <p:ext uri="{BB962C8B-B14F-4D97-AF65-F5344CB8AC3E}">
        <p14:creationId xmlns:p14="http://schemas.microsoft.com/office/powerpoint/2010/main" val="136053723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0" objId="11"/>
        <p14:pauseEvt time="16758" objId="11"/>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C3F3-01AE-42F8-8180-FABCFB8D0ABA}"/>
              </a:ext>
            </a:extLst>
          </p:cNvPr>
          <p:cNvSpPr>
            <a:spLocks noGrp="1"/>
          </p:cNvSpPr>
          <p:nvPr>
            <p:ph type="title"/>
          </p:nvPr>
        </p:nvSpPr>
        <p:spPr>
          <a:xfrm>
            <a:off x="4631264" y="-101600"/>
            <a:ext cx="7145867" cy="3911599"/>
          </a:xfrm>
        </p:spPr>
        <p:txBody>
          <a:bodyPr>
            <a:normAutofit/>
          </a:bodyPr>
          <a:lstStyle/>
          <a:p>
            <a:pPr algn="ctr"/>
            <a:r>
              <a:rPr lang="en-US" sz="4000" dirty="0">
                <a:latin typeface="Arial Black" panose="020B0A04020102020204" pitchFamily="34" charset="0"/>
              </a:rPr>
              <a:t>GLADYS GAJ </a:t>
            </a:r>
            <a:br>
              <a:rPr lang="en-US" dirty="0">
                <a:latin typeface="Arial Black" panose="020B0A04020102020204" pitchFamily="34" charset="0"/>
              </a:rPr>
            </a:br>
            <a:r>
              <a:rPr lang="en-US" sz="3600" dirty="0">
                <a:latin typeface="Arial Black" panose="020B0A04020102020204" pitchFamily="34" charset="0"/>
              </a:rPr>
              <a:t>Eta Chapter</a:t>
            </a:r>
            <a:br>
              <a:rPr lang="en-US" sz="3600" dirty="0">
                <a:latin typeface="Arial Black" panose="020B0A04020102020204" pitchFamily="34" charset="0"/>
              </a:rPr>
            </a:br>
            <a:r>
              <a:rPr lang="en-US" sz="3600" dirty="0">
                <a:latin typeface="Arial Black" panose="020B0A04020102020204" pitchFamily="34" charset="0"/>
              </a:rPr>
              <a:t> Initiated 4/1/1967 </a:t>
            </a:r>
            <a:br>
              <a:rPr lang="en-US" sz="3600" dirty="0">
                <a:latin typeface="Arial Black" panose="020B0A04020102020204" pitchFamily="34" charset="0"/>
              </a:rPr>
            </a:br>
            <a:r>
              <a:rPr lang="en-US" sz="3600" dirty="0">
                <a:latin typeface="Arial Black" panose="020B0A04020102020204" pitchFamily="34" charset="0"/>
              </a:rPr>
              <a:t>  August 17, 2019</a:t>
            </a:r>
            <a:br>
              <a:rPr lang="en-US" sz="3600" dirty="0">
                <a:latin typeface="Arial Black" panose="020B0A04020102020204" pitchFamily="34" charset="0"/>
              </a:rPr>
            </a:br>
            <a:r>
              <a:rPr lang="en-US" sz="3600" dirty="0">
                <a:latin typeface="Arial Black" panose="020B0A04020102020204" pitchFamily="34" charset="0"/>
              </a:rPr>
              <a:t>  52 years</a:t>
            </a:r>
            <a:br>
              <a:rPr lang="en-US" sz="3600" dirty="0">
                <a:latin typeface="Arial Black" panose="020B0A04020102020204" pitchFamily="34" charset="0"/>
              </a:rPr>
            </a:br>
            <a:br>
              <a:rPr lang="en-US" sz="2400" dirty="0">
                <a:latin typeface="Arial Black" panose="020B0A04020102020204" pitchFamily="34" charset="0"/>
              </a:rPr>
            </a:br>
            <a:r>
              <a:rPr lang="en-US" sz="2400" dirty="0">
                <a:latin typeface="Arial Black" panose="020B0A04020102020204" pitchFamily="34" charset="0"/>
              </a:rPr>
              <a:t>  </a:t>
            </a:r>
          </a:p>
        </p:txBody>
      </p:sp>
      <p:pic>
        <p:nvPicPr>
          <p:cNvPr id="4" name="Content Placeholder 3" descr="Profile Image">
            <a:extLst>
              <a:ext uri="{FF2B5EF4-FFF2-40B4-BE49-F238E27FC236}">
                <a16:creationId xmlns:a16="http://schemas.microsoft.com/office/drawing/2014/main" id="{7C0F9C1C-8642-436A-B865-674221F763B7}"/>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619" y="228600"/>
            <a:ext cx="4344003" cy="6302829"/>
          </a:xfrm>
          <a:prstGeom prst="rect">
            <a:avLst/>
          </a:prstGeom>
          <a:noFill/>
          <a:ln>
            <a:noFill/>
          </a:ln>
        </p:spPr>
      </p:pic>
      <p:sp>
        <p:nvSpPr>
          <p:cNvPr id="6" name="TextBox 5">
            <a:extLst>
              <a:ext uri="{FF2B5EF4-FFF2-40B4-BE49-F238E27FC236}">
                <a16:creationId xmlns:a16="http://schemas.microsoft.com/office/drawing/2014/main" id="{95AE3ACF-0F35-4E10-9A20-7F3006DB3250}"/>
              </a:ext>
            </a:extLst>
          </p:cNvPr>
          <p:cNvSpPr txBox="1"/>
          <p:nvPr/>
        </p:nvSpPr>
        <p:spPr>
          <a:xfrm>
            <a:off x="4911272" y="2953032"/>
            <a:ext cx="6993466" cy="3785652"/>
          </a:xfrm>
          <a:prstGeom prst="rect">
            <a:avLst/>
          </a:prstGeom>
          <a:noFill/>
        </p:spPr>
        <p:txBody>
          <a:bodyPr wrap="square" rtlCol="0">
            <a:spAutoFit/>
          </a:bodyPr>
          <a:lstStyle/>
          <a:p>
            <a:r>
              <a:rPr lang="en-US" sz="2400" dirty="0">
                <a:latin typeface="Arial Black" panose="020B0A04020102020204" pitchFamily="34" charset="0"/>
              </a:rPr>
              <a:t>    Gladys was an active chapter member  and served as Treasurer of Eta Chapter for 10 years.</a:t>
            </a:r>
            <a:br>
              <a:rPr lang="en-US" sz="2400" dirty="0">
                <a:latin typeface="Arial Black" panose="020B0A04020102020204" pitchFamily="34" charset="0"/>
              </a:rPr>
            </a:br>
            <a:br>
              <a:rPr lang="en-US" sz="2400" dirty="0">
                <a:latin typeface="Arial Black" panose="020B0A04020102020204" pitchFamily="34" charset="0"/>
              </a:rPr>
            </a:br>
            <a:r>
              <a:rPr lang="en-US" sz="2400" dirty="0">
                <a:latin typeface="Arial Black" panose="020B0A04020102020204" pitchFamily="34" charset="0"/>
              </a:rPr>
              <a:t>  She was a business education teacher at Dartmouth High School for 28 years. She was actively involved in the Bristol County Retired Teachers, a Chapter of REAM, serving in many various offices, including President</a:t>
            </a:r>
            <a:r>
              <a:rPr lang="en-US" dirty="0">
                <a:latin typeface="Arial Black" panose="020B0A04020102020204" pitchFamily="34" charset="0"/>
              </a:rPr>
              <a:t>.</a:t>
            </a:r>
            <a:endParaRPr lang="en-US" dirty="0"/>
          </a:p>
        </p:txBody>
      </p:sp>
    </p:spTree>
    <p:extLst>
      <p:ext uri="{BB962C8B-B14F-4D97-AF65-F5344CB8AC3E}">
        <p14:creationId xmlns:p14="http://schemas.microsoft.com/office/powerpoint/2010/main" val="866484319"/>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3E9B-896C-46D5-8878-9D226DEB3ECA}"/>
              </a:ext>
            </a:extLst>
          </p:cNvPr>
          <p:cNvSpPr>
            <a:spLocks noGrp="1"/>
          </p:cNvSpPr>
          <p:nvPr>
            <p:ph type="title"/>
          </p:nvPr>
        </p:nvSpPr>
        <p:spPr>
          <a:xfrm>
            <a:off x="1163559" y="666044"/>
            <a:ext cx="10515600" cy="2878015"/>
          </a:xfrm>
        </p:spPr>
        <p:txBody>
          <a:bodyPr>
            <a:normAutofit fontScale="90000"/>
          </a:bodyPr>
          <a:lstStyle/>
          <a:p>
            <a:pPr algn="ctr"/>
            <a:r>
              <a:rPr lang="en-US" dirty="0"/>
              <a:t>                                          </a:t>
            </a:r>
            <a:r>
              <a:rPr lang="en-US" b="1" dirty="0">
                <a:latin typeface="Arial Black" panose="020B0A04020102020204" pitchFamily="34" charset="0"/>
              </a:rPr>
              <a:t>DR. AMY GRACIA</a:t>
            </a:r>
            <a:br>
              <a:rPr lang="en-US" b="1" dirty="0">
                <a:latin typeface="Arial Black" panose="020B0A04020102020204" pitchFamily="34" charset="0"/>
              </a:rPr>
            </a:br>
            <a:r>
              <a:rPr lang="en-US" b="1" dirty="0">
                <a:latin typeface="Arial Black" panose="020B0A04020102020204" pitchFamily="34" charset="0"/>
              </a:rPr>
              <a:t>                             </a:t>
            </a:r>
            <a:r>
              <a:rPr lang="en-US" sz="4000" b="1" dirty="0">
                <a:latin typeface="Arial Black" panose="020B0A04020102020204" pitchFamily="34" charset="0"/>
              </a:rPr>
              <a:t>Eta Chapter</a:t>
            </a:r>
            <a:br>
              <a:rPr lang="en-US" sz="4000" b="1" dirty="0">
                <a:latin typeface="Arial Black" panose="020B0A04020102020204" pitchFamily="34" charset="0"/>
              </a:rPr>
            </a:br>
            <a:r>
              <a:rPr lang="en-US" sz="4000" b="1" dirty="0">
                <a:latin typeface="Arial Black" panose="020B0A04020102020204" pitchFamily="34" charset="0"/>
              </a:rPr>
              <a:t>                                  Initiated 5/18/2011</a:t>
            </a:r>
            <a:br>
              <a:rPr lang="en-US" sz="4000" b="1" dirty="0">
                <a:latin typeface="Arial Black" panose="020B0A04020102020204" pitchFamily="34" charset="0"/>
              </a:rPr>
            </a:br>
            <a:r>
              <a:rPr lang="en-US" sz="4000" b="1" dirty="0">
                <a:latin typeface="Arial Black" panose="020B0A04020102020204" pitchFamily="34" charset="0"/>
              </a:rPr>
              <a:t>                                  December 28, 2020</a:t>
            </a:r>
            <a:br>
              <a:rPr lang="en-US" sz="4000" b="1" dirty="0">
                <a:latin typeface="Arial Black" panose="020B0A04020102020204" pitchFamily="34" charset="0"/>
              </a:rPr>
            </a:br>
            <a:r>
              <a:rPr lang="en-US" sz="4000" b="1" dirty="0">
                <a:latin typeface="Arial Black" panose="020B0A04020102020204" pitchFamily="34" charset="0"/>
              </a:rPr>
              <a:t>                                  9 years</a:t>
            </a:r>
            <a:br>
              <a:rPr lang="en-US" sz="4000" b="1" dirty="0">
                <a:latin typeface="Arial Black" panose="020B0A04020102020204" pitchFamily="34" charset="0"/>
              </a:rPr>
            </a:br>
            <a:br>
              <a:rPr lang="en-US" sz="4000" b="1" dirty="0">
                <a:latin typeface="Arial Black" panose="020B0A04020102020204" pitchFamily="34" charset="0"/>
              </a:rPr>
            </a:br>
            <a:r>
              <a:rPr lang="en-US" sz="4000" b="1" dirty="0">
                <a:latin typeface="Arial Black" panose="020B0A04020102020204" pitchFamily="34" charset="0"/>
              </a:rPr>
              <a:t>                 </a:t>
            </a:r>
            <a:endParaRPr lang="en-US" sz="2700" b="1" dirty="0">
              <a:latin typeface="Arial Black" panose="020B0A04020102020204" pitchFamily="34" charset="0"/>
            </a:endParaRPr>
          </a:p>
        </p:txBody>
      </p:sp>
      <p:pic>
        <p:nvPicPr>
          <p:cNvPr id="4" name="Content Placeholder 3" descr="Dr.  Amy A. Gracia">
            <a:extLst>
              <a:ext uri="{FF2B5EF4-FFF2-40B4-BE49-F238E27FC236}">
                <a16:creationId xmlns:a16="http://schemas.microsoft.com/office/drawing/2014/main" id="{4412EA1D-B426-4F91-9530-07A18BFF812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885" y="365126"/>
            <a:ext cx="4610100" cy="6251404"/>
          </a:xfrm>
          <a:prstGeom prst="rect">
            <a:avLst/>
          </a:prstGeom>
          <a:noFill/>
          <a:ln>
            <a:noFill/>
          </a:ln>
        </p:spPr>
      </p:pic>
      <p:sp>
        <p:nvSpPr>
          <p:cNvPr id="3" name="TextBox 2">
            <a:extLst>
              <a:ext uri="{FF2B5EF4-FFF2-40B4-BE49-F238E27FC236}">
                <a16:creationId xmlns:a16="http://schemas.microsoft.com/office/drawing/2014/main" id="{F0D5F118-0448-4391-8FDD-EA2875869249}"/>
              </a:ext>
            </a:extLst>
          </p:cNvPr>
          <p:cNvSpPr txBox="1"/>
          <p:nvPr/>
        </p:nvSpPr>
        <p:spPr>
          <a:xfrm>
            <a:off x="6096000" y="3428999"/>
            <a:ext cx="4785484" cy="2073729"/>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122B9DD4-DCD3-4275-937D-5775C7FA3385}"/>
              </a:ext>
            </a:extLst>
          </p:cNvPr>
          <p:cNvSpPr/>
          <p:nvPr/>
        </p:nvSpPr>
        <p:spPr>
          <a:xfrm>
            <a:off x="5429207" y="2947961"/>
            <a:ext cx="6556528" cy="3785652"/>
          </a:xfrm>
          <a:prstGeom prst="rect">
            <a:avLst/>
          </a:prstGeom>
        </p:spPr>
        <p:txBody>
          <a:bodyPr wrap="square">
            <a:spAutoFit/>
          </a:bodyPr>
          <a:lstStyle/>
          <a:p>
            <a:r>
              <a:rPr lang="en-US" sz="2400" dirty="0">
                <a:latin typeface="Arial Black" panose="020B0A04020102020204" pitchFamily="34" charset="0"/>
              </a:rPr>
              <a:t>   Amy recently served as Eta Chapter’s Co-President and was actively involved in the chapter since her initiation. </a:t>
            </a:r>
            <a:br>
              <a:rPr lang="en-US" sz="2400" dirty="0">
                <a:latin typeface="Arial Black" panose="020B0A04020102020204" pitchFamily="34" charset="0"/>
              </a:rPr>
            </a:br>
            <a:r>
              <a:rPr lang="en-US" sz="2400" dirty="0">
                <a:latin typeface="Arial Black" panose="020B0A04020102020204" pitchFamily="34" charset="0"/>
              </a:rPr>
              <a:t>   </a:t>
            </a:r>
            <a:r>
              <a:rPr lang="en-US" sz="2400" dirty="0"/>
              <a:t> </a:t>
            </a:r>
          </a:p>
          <a:p>
            <a:r>
              <a:rPr lang="en-US" sz="2400" dirty="0">
                <a:latin typeface="Arial Black" panose="020B0A04020102020204" pitchFamily="34" charset="0"/>
              </a:rPr>
              <a:t>    She was employed as a Literacy Teacher at Greater New Bedford Regional Vocational Technical High School for 9 years and was an Online Learning Administrator</a:t>
            </a:r>
            <a:r>
              <a:rPr lang="en-US" dirty="0">
                <a:latin typeface="Arial Black" panose="020B0A04020102020204" pitchFamily="34" charset="0"/>
              </a:rPr>
              <a:t>.</a:t>
            </a:r>
            <a:endParaRPr lang="en-US" dirty="0"/>
          </a:p>
        </p:txBody>
      </p:sp>
    </p:spTree>
    <p:extLst>
      <p:ext uri="{BB962C8B-B14F-4D97-AF65-F5344CB8AC3E}">
        <p14:creationId xmlns:p14="http://schemas.microsoft.com/office/powerpoint/2010/main" val="861528167"/>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135EF-2297-4C76-BC17-CB0933268AA2}"/>
              </a:ext>
            </a:extLst>
          </p:cNvPr>
          <p:cNvSpPr>
            <a:spLocks noGrp="1"/>
          </p:cNvSpPr>
          <p:nvPr>
            <p:ph type="title"/>
          </p:nvPr>
        </p:nvSpPr>
        <p:spPr>
          <a:xfrm>
            <a:off x="6381751" y="832571"/>
            <a:ext cx="5266911" cy="1325563"/>
          </a:xfrm>
        </p:spPr>
        <p:txBody>
          <a:bodyPr>
            <a:normAutofit fontScale="90000"/>
          </a:bodyPr>
          <a:lstStyle/>
          <a:p>
            <a:pPr algn="ctr"/>
            <a:r>
              <a:rPr lang="en-US" dirty="0">
                <a:latin typeface="Arial Black" panose="020B0A04020102020204" pitchFamily="34" charset="0"/>
              </a:rPr>
              <a:t>LINDA MEREDITH</a:t>
            </a:r>
            <a:br>
              <a:rPr lang="en-US" dirty="0">
                <a:latin typeface="Arial Black" panose="020B0A04020102020204" pitchFamily="34" charset="0"/>
              </a:rPr>
            </a:br>
            <a:r>
              <a:rPr lang="en-US" sz="4000" dirty="0">
                <a:latin typeface="Arial Black" panose="020B0A04020102020204" pitchFamily="34" charset="0"/>
              </a:rPr>
              <a:t>Eta Chapter</a:t>
            </a:r>
            <a:br>
              <a:rPr lang="en-US" sz="4000" dirty="0">
                <a:latin typeface="Arial Black" panose="020B0A04020102020204" pitchFamily="34" charset="0"/>
              </a:rPr>
            </a:br>
            <a:r>
              <a:rPr lang="en-US" sz="4000" dirty="0">
                <a:latin typeface="Arial Black" panose="020B0A04020102020204" pitchFamily="34" charset="0"/>
              </a:rPr>
              <a:t>Initiated  5/1/1998</a:t>
            </a:r>
            <a:br>
              <a:rPr lang="en-US" sz="4000" dirty="0">
                <a:latin typeface="Arial Black" panose="020B0A04020102020204" pitchFamily="34" charset="0"/>
              </a:rPr>
            </a:br>
            <a:r>
              <a:rPr lang="en-US" sz="4000" dirty="0">
                <a:latin typeface="Arial Black" panose="020B0A04020102020204" pitchFamily="34" charset="0"/>
              </a:rPr>
              <a:t>October 8, 2021</a:t>
            </a:r>
            <a:br>
              <a:rPr lang="en-US" sz="4000" dirty="0">
                <a:latin typeface="Arial Black" panose="020B0A04020102020204" pitchFamily="34" charset="0"/>
              </a:rPr>
            </a:br>
            <a:r>
              <a:rPr lang="en-US" sz="4000" dirty="0">
                <a:latin typeface="Arial Black" panose="020B0A04020102020204" pitchFamily="34" charset="0"/>
              </a:rPr>
              <a:t>28 years</a:t>
            </a:r>
          </a:p>
        </p:txBody>
      </p:sp>
      <p:pic>
        <p:nvPicPr>
          <p:cNvPr id="4" name="Content Placeholder 3" descr="Profile Image">
            <a:extLst>
              <a:ext uri="{FF2B5EF4-FFF2-40B4-BE49-F238E27FC236}">
                <a16:creationId xmlns:a16="http://schemas.microsoft.com/office/drawing/2014/main" id="{FDCBE5FC-E50E-476F-B33A-22980F9933C0}"/>
              </a:ext>
            </a:extLst>
          </p:cNvPr>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332509" y="311727"/>
            <a:ext cx="4602098" cy="6234545"/>
          </a:xfrm>
          <a:prstGeom prst="rect">
            <a:avLst/>
          </a:prstGeom>
          <a:noFill/>
          <a:ln>
            <a:noFill/>
          </a:ln>
        </p:spPr>
      </p:pic>
      <p:sp>
        <p:nvSpPr>
          <p:cNvPr id="7" name="TextBox 6">
            <a:extLst>
              <a:ext uri="{FF2B5EF4-FFF2-40B4-BE49-F238E27FC236}">
                <a16:creationId xmlns:a16="http://schemas.microsoft.com/office/drawing/2014/main" id="{24EDD7E9-1F9C-4D5E-8DA6-EFFFD02A1D68}"/>
              </a:ext>
            </a:extLst>
          </p:cNvPr>
          <p:cNvSpPr txBox="1"/>
          <p:nvPr/>
        </p:nvSpPr>
        <p:spPr>
          <a:xfrm>
            <a:off x="5642263" y="3429000"/>
            <a:ext cx="6549737" cy="2677656"/>
          </a:xfrm>
          <a:prstGeom prst="rect">
            <a:avLst/>
          </a:prstGeom>
          <a:noFill/>
        </p:spPr>
        <p:txBody>
          <a:bodyPr wrap="square" rtlCol="0">
            <a:spAutoFit/>
          </a:bodyPr>
          <a:lstStyle/>
          <a:p>
            <a:r>
              <a:rPr lang="en-US" sz="2400" dirty="0">
                <a:latin typeface="Arial Black" panose="020B0A04020102020204" pitchFamily="34" charset="0"/>
              </a:rPr>
              <a:t>   Linda was an active member of Eta Chapter for 28 years.  </a:t>
            </a:r>
          </a:p>
          <a:p>
            <a:endParaRPr lang="en-US" sz="2400" dirty="0">
              <a:latin typeface="Arial Black" panose="020B0A04020102020204" pitchFamily="34" charset="0"/>
            </a:endParaRPr>
          </a:p>
          <a:p>
            <a:r>
              <a:rPr lang="en-US" sz="2400" dirty="0">
                <a:latin typeface="Arial Black" panose="020B0A04020102020204" pitchFamily="34" charset="0"/>
              </a:rPr>
              <a:t>    She was a special education teacher for 35 years, spending most of her career at Fairhaven High School.  </a:t>
            </a:r>
          </a:p>
        </p:txBody>
      </p:sp>
    </p:spTree>
    <p:extLst>
      <p:ext uri="{BB962C8B-B14F-4D97-AF65-F5344CB8AC3E}">
        <p14:creationId xmlns:p14="http://schemas.microsoft.com/office/powerpoint/2010/main" val="121806404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C3DD-2A17-4490-9E4E-A6764C3719D4}"/>
              </a:ext>
            </a:extLst>
          </p:cNvPr>
          <p:cNvSpPr>
            <a:spLocks noGrp="1"/>
          </p:cNvSpPr>
          <p:nvPr>
            <p:ph type="title"/>
          </p:nvPr>
        </p:nvSpPr>
        <p:spPr>
          <a:xfrm>
            <a:off x="3810000" y="-400423"/>
            <a:ext cx="7965926" cy="4656667"/>
          </a:xfrm>
        </p:spPr>
        <p:txBody>
          <a:bodyPr>
            <a:normAutofit fontScale="90000"/>
          </a:bodyPr>
          <a:lstStyle/>
          <a:p>
            <a:pPr algn="ctr"/>
            <a:r>
              <a:rPr lang="en-US" dirty="0"/>
              <a:t>                                  </a:t>
            </a:r>
            <a:br>
              <a:rPr lang="en-US" dirty="0"/>
            </a:br>
            <a:r>
              <a:rPr lang="en-US" dirty="0"/>
              <a:t>       </a:t>
            </a:r>
            <a:r>
              <a:rPr lang="en-US" dirty="0">
                <a:latin typeface="Arial Black" panose="020B0A04020102020204" pitchFamily="34" charset="0"/>
              </a:rPr>
              <a:t>CONCETTA RANDO</a:t>
            </a:r>
            <a:br>
              <a:rPr lang="en-US" dirty="0">
                <a:latin typeface="Arial Black" panose="020B0A04020102020204" pitchFamily="34" charset="0"/>
              </a:rPr>
            </a:br>
            <a:r>
              <a:rPr lang="en-US" sz="3600" dirty="0">
                <a:latin typeface="Arial Black" panose="020B0A04020102020204" pitchFamily="34" charset="0"/>
              </a:rPr>
              <a:t>         </a:t>
            </a:r>
            <a:r>
              <a:rPr lang="en-US" sz="4000" dirty="0">
                <a:latin typeface="Arial Black" panose="020B0A04020102020204" pitchFamily="34" charset="0"/>
              </a:rPr>
              <a:t>Eta Chapter</a:t>
            </a:r>
            <a:br>
              <a:rPr lang="en-US" sz="4000" dirty="0">
                <a:latin typeface="Arial Black" panose="020B0A04020102020204" pitchFamily="34" charset="0"/>
              </a:rPr>
            </a:br>
            <a:r>
              <a:rPr lang="en-US" sz="4000" dirty="0">
                <a:latin typeface="Arial Black" panose="020B0A04020102020204" pitchFamily="34" charset="0"/>
              </a:rPr>
              <a:t>         Initiated 4/1/1969</a:t>
            </a:r>
            <a:br>
              <a:rPr lang="en-US" sz="4000" dirty="0">
                <a:latin typeface="Arial Black" panose="020B0A04020102020204" pitchFamily="34" charset="0"/>
              </a:rPr>
            </a:br>
            <a:r>
              <a:rPr lang="en-US" sz="4000" dirty="0">
                <a:latin typeface="Arial Black" panose="020B0A04020102020204" pitchFamily="34" charset="0"/>
              </a:rPr>
              <a:t>          December 25, 2020</a:t>
            </a:r>
            <a:br>
              <a:rPr lang="en-US" sz="4000" dirty="0">
                <a:latin typeface="Arial Black" panose="020B0A04020102020204" pitchFamily="34" charset="0"/>
              </a:rPr>
            </a:br>
            <a:r>
              <a:rPr lang="en-US" sz="4000" dirty="0">
                <a:latin typeface="Arial Black" panose="020B0A04020102020204" pitchFamily="34" charset="0"/>
              </a:rPr>
              <a:t>        51 years</a:t>
            </a:r>
            <a:br>
              <a:rPr lang="en-US" sz="3600" dirty="0">
                <a:latin typeface="Arial Black" panose="020B0A04020102020204" pitchFamily="34" charset="0"/>
              </a:rPr>
            </a:br>
            <a:br>
              <a:rPr lang="en-US" sz="4000" dirty="0">
                <a:latin typeface="Arial Black" panose="020B0A04020102020204" pitchFamily="34" charset="0"/>
              </a:rPr>
            </a:br>
            <a:r>
              <a:rPr lang="en-US" sz="4000" dirty="0">
                <a:latin typeface="Arial Black" panose="020B0A04020102020204" pitchFamily="34" charset="0"/>
              </a:rPr>
              <a:t>                 </a:t>
            </a:r>
            <a:r>
              <a:rPr lang="en-US" sz="2400" dirty="0">
                <a:latin typeface="Arial Black" panose="020B0A04020102020204" pitchFamily="34" charset="0"/>
              </a:rPr>
              <a:t>    </a:t>
            </a:r>
            <a:br>
              <a:rPr lang="en-US" sz="2400" dirty="0">
                <a:latin typeface="Arial Black" panose="020B0A04020102020204" pitchFamily="34" charset="0"/>
              </a:rPr>
            </a:br>
            <a:endParaRPr lang="en-US" sz="2400" dirty="0">
              <a:latin typeface="Arial Black" panose="020B0A04020102020204" pitchFamily="34" charset="0"/>
            </a:endParaRPr>
          </a:p>
        </p:txBody>
      </p:sp>
      <p:pic>
        <p:nvPicPr>
          <p:cNvPr id="4" name="Content Placeholder 3" descr="Obituary of Concetta J. Rando">
            <a:extLst>
              <a:ext uri="{FF2B5EF4-FFF2-40B4-BE49-F238E27FC236}">
                <a16:creationId xmlns:a16="http://schemas.microsoft.com/office/drawing/2014/main" id="{1AA22D24-E93B-4387-8DFC-2BFDF5554C7E}"/>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2248" y="365125"/>
            <a:ext cx="4240924" cy="6127750"/>
          </a:xfrm>
          <a:prstGeom prst="rect">
            <a:avLst/>
          </a:prstGeom>
          <a:noFill/>
          <a:ln>
            <a:noFill/>
          </a:ln>
        </p:spPr>
      </p:pic>
      <p:sp>
        <p:nvSpPr>
          <p:cNvPr id="3" name="TextBox 2">
            <a:extLst>
              <a:ext uri="{FF2B5EF4-FFF2-40B4-BE49-F238E27FC236}">
                <a16:creationId xmlns:a16="http://schemas.microsoft.com/office/drawing/2014/main" id="{C4862C40-51E8-4A0C-8DD8-6338EB431C64}"/>
              </a:ext>
            </a:extLst>
          </p:cNvPr>
          <p:cNvSpPr txBox="1"/>
          <p:nvPr/>
        </p:nvSpPr>
        <p:spPr>
          <a:xfrm>
            <a:off x="4605868" y="2887682"/>
            <a:ext cx="7586132" cy="3693319"/>
          </a:xfrm>
          <a:prstGeom prst="rect">
            <a:avLst/>
          </a:prstGeom>
          <a:noFill/>
        </p:spPr>
        <p:txBody>
          <a:bodyPr wrap="square" rtlCol="0">
            <a:spAutoFit/>
          </a:bodyPr>
          <a:lstStyle/>
          <a:p>
            <a:r>
              <a:rPr lang="en-US" sz="2400" dirty="0">
                <a:latin typeface="Arial Black" panose="020B0A04020102020204" pitchFamily="34" charset="0"/>
              </a:rPr>
              <a:t>    Connie was initially a member of Omega Chapter and because of her dedication to DKG, she transferred into Eta Chapter when her chapter dissolved.</a:t>
            </a:r>
            <a:br>
              <a:rPr lang="en-US" sz="2400" dirty="0">
                <a:latin typeface="Arial Black" panose="020B0A04020102020204" pitchFamily="34" charset="0"/>
              </a:rPr>
            </a:br>
            <a:endParaRPr lang="en-US" dirty="0">
              <a:latin typeface="Arial Black" panose="020B0A04020102020204" pitchFamily="34" charset="0"/>
            </a:endParaRPr>
          </a:p>
          <a:p>
            <a:r>
              <a:rPr lang="en-US" sz="2400" dirty="0">
                <a:latin typeface="Arial Black" panose="020B0A04020102020204" pitchFamily="34" charset="0"/>
              </a:rPr>
              <a:t>    She was a second-grade teacher for 41 years at the Lynn Woods School in Lynn, MA. </a:t>
            </a:r>
            <a:endParaRPr lang="en-US" dirty="0">
              <a:latin typeface="Arial Black" panose="020B0A04020102020204" pitchFamily="34" charset="0"/>
            </a:endParaRPr>
          </a:p>
          <a:p>
            <a:r>
              <a:rPr lang="en-US" sz="2400" dirty="0">
                <a:latin typeface="Arial Black" panose="020B0A04020102020204" pitchFamily="34" charset="0"/>
              </a:rPr>
              <a:t>    She was the oldest living member of Alpha Upsilon, passing at 109 years old</a:t>
            </a:r>
            <a:r>
              <a:rPr lang="en-US" sz="2200" dirty="0">
                <a:latin typeface="Arial Black" panose="020B0A04020102020204" pitchFamily="34" charset="0"/>
              </a:rPr>
              <a:t>.</a:t>
            </a:r>
            <a:endParaRPr lang="en-US" sz="2200" dirty="0"/>
          </a:p>
        </p:txBody>
      </p:sp>
    </p:spTree>
    <p:extLst>
      <p:ext uri="{BB962C8B-B14F-4D97-AF65-F5344CB8AC3E}">
        <p14:creationId xmlns:p14="http://schemas.microsoft.com/office/powerpoint/2010/main" val="824274059"/>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C63D-5850-4D5B-B582-1BA7AC534C85}"/>
              </a:ext>
            </a:extLst>
          </p:cNvPr>
          <p:cNvSpPr>
            <a:spLocks noGrp="1"/>
          </p:cNvSpPr>
          <p:nvPr>
            <p:ph type="title"/>
          </p:nvPr>
        </p:nvSpPr>
        <p:spPr>
          <a:xfrm>
            <a:off x="5846618" y="654339"/>
            <a:ext cx="5029200" cy="1216025"/>
          </a:xfrm>
        </p:spPr>
        <p:txBody>
          <a:bodyPr>
            <a:normAutofit fontScale="90000"/>
          </a:bodyPr>
          <a:lstStyle/>
          <a:p>
            <a:pPr algn="ctr"/>
            <a:br>
              <a:rPr lang="en-US" dirty="0">
                <a:latin typeface="Arial Black" panose="020B0A04020102020204" pitchFamily="34" charset="0"/>
              </a:rPr>
            </a:br>
            <a:br>
              <a:rPr lang="en-US" dirty="0">
                <a:latin typeface="Arial Black" panose="020B0A04020102020204" pitchFamily="34" charset="0"/>
              </a:rPr>
            </a:br>
            <a:r>
              <a:rPr lang="en-US" dirty="0">
                <a:latin typeface="Arial Black" panose="020B0A04020102020204" pitchFamily="34" charset="0"/>
              </a:rPr>
              <a:t>CYNTHIA STONE</a:t>
            </a:r>
            <a:br>
              <a:rPr lang="en-US" dirty="0">
                <a:latin typeface="Arial Black" panose="020B0A04020102020204" pitchFamily="34" charset="0"/>
              </a:rPr>
            </a:br>
            <a:r>
              <a:rPr lang="en-US" sz="4000" dirty="0">
                <a:latin typeface="Arial Black" panose="020B0A04020102020204" pitchFamily="34" charset="0"/>
              </a:rPr>
              <a:t>Eta Chapter</a:t>
            </a:r>
            <a:br>
              <a:rPr lang="en-US" sz="4000" dirty="0">
                <a:latin typeface="Arial Black" panose="020B0A04020102020204" pitchFamily="34" charset="0"/>
              </a:rPr>
            </a:br>
            <a:r>
              <a:rPr lang="en-US" sz="4000" dirty="0">
                <a:latin typeface="Arial Black" panose="020B0A04020102020204" pitchFamily="34" charset="0"/>
              </a:rPr>
              <a:t>Initiated 5/1/1995</a:t>
            </a:r>
            <a:br>
              <a:rPr lang="en-US" sz="4000" dirty="0">
                <a:latin typeface="Arial Black" panose="020B0A04020102020204" pitchFamily="34" charset="0"/>
              </a:rPr>
            </a:br>
            <a:r>
              <a:rPr lang="en-US" sz="4000" dirty="0">
                <a:latin typeface="Arial Black" panose="020B0A04020102020204" pitchFamily="34" charset="0"/>
              </a:rPr>
              <a:t>January 20, 2021</a:t>
            </a:r>
            <a:br>
              <a:rPr lang="en-US" sz="4000" dirty="0">
                <a:latin typeface="Arial Black" panose="020B0A04020102020204" pitchFamily="34" charset="0"/>
              </a:rPr>
            </a:br>
            <a:r>
              <a:rPr lang="en-US" sz="4000" dirty="0">
                <a:latin typeface="Arial Black" panose="020B0A04020102020204" pitchFamily="34" charset="0"/>
              </a:rPr>
              <a:t>26 years</a:t>
            </a:r>
            <a:br>
              <a:rPr lang="en-US" sz="4000" dirty="0">
                <a:latin typeface="Arial Black" panose="020B0A04020102020204" pitchFamily="34" charset="0"/>
              </a:rPr>
            </a:br>
            <a:endParaRPr lang="en-US" sz="4000" dirty="0">
              <a:latin typeface="Arial Black" panose="020B0A04020102020204" pitchFamily="34" charset="0"/>
            </a:endParaRPr>
          </a:p>
        </p:txBody>
      </p:sp>
      <p:pic>
        <p:nvPicPr>
          <p:cNvPr id="4" name="Content Placeholder 3" descr="Obituary of Cynthia A. Stone">
            <a:extLst>
              <a:ext uri="{FF2B5EF4-FFF2-40B4-BE49-F238E27FC236}">
                <a16:creationId xmlns:a16="http://schemas.microsoft.com/office/drawing/2014/main" id="{B8975144-87D7-46C4-B108-1DA1438447BD}"/>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0218" y="373062"/>
            <a:ext cx="4193686" cy="6111875"/>
          </a:xfrm>
          <a:prstGeom prst="rect">
            <a:avLst/>
          </a:prstGeom>
          <a:noFill/>
          <a:ln>
            <a:noFill/>
          </a:ln>
        </p:spPr>
      </p:pic>
      <p:sp>
        <p:nvSpPr>
          <p:cNvPr id="3" name="TextBox 2">
            <a:extLst>
              <a:ext uri="{FF2B5EF4-FFF2-40B4-BE49-F238E27FC236}">
                <a16:creationId xmlns:a16="http://schemas.microsoft.com/office/drawing/2014/main" id="{17167349-CBBD-4BCB-9602-551563BEAA0C}"/>
              </a:ext>
            </a:extLst>
          </p:cNvPr>
          <p:cNvSpPr txBox="1"/>
          <p:nvPr/>
        </p:nvSpPr>
        <p:spPr>
          <a:xfrm>
            <a:off x="4779818" y="2910145"/>
            <a:ext cx="7252855" cy="4154984"/>
          </a:xfrm>
          <a:prstGeom prst="rect">
            <a:avLst/>
          </a:prstGeom>
          <a:noFill/>
        </p:spPr>
        <p:txBody>
          <a:bodyPr wrap="square" rtlCol="0">
            <a:spAutoFit/>
          </a:bodyPr>
          <a:lstStyle/>
          <a:p>
            <a:r>
              <a:rPr lang="en-US" sz="2400" dirty="0"/>
              <a:t>     </a:t>
            </a:r>
            <a:r>
              <a:rPr lang="en-US" sz="2400" dirty="0">
                <a:latin typeface="Arial Black" panose="020B0A04020102020204" pitchFamily="34" charset="0"/>
              </a:rPr>
              <a:t>Cindy was an active member and served on the Executive Board for years.   She was an avid traveler and would often  present beautiful travelogues to the chapter.  She was also an active participant in the chapter’s literacy programs. </a:t>
            </a:r>
          </a:p>
          <a:p>
            <a:endParaRPr lang="en-US" sz="2400" dirty="0">
              <a:latin typeface="Arial Black" panose="020B0A04020102020204" pitchFamily="34" charset="0"/>
            </a:endParaRPr>
          </a:p>
          <a:p>
            <a:r>
              <a:rPr lang="en-US" sz="2400" dirty="0">
                <a:latin typeface="Arial Black" panose="020B0A04020102020204" pitchFamily="34" charset="0"/>
              </a:rPr>
              <a:t>   She was a teacher in the Acushnet Elementary School for 35 years where she was a reading specialist</a:t>
            </a:r>
            <a:r>
              <a:rPr lang="en-US" sz="2400" dirty="0"/>
              <a:t>. </a:t>
            </a:r>
          </a:p>
        </p:txBody>
      </p:sp>
    </p:spTree>
    <p:extLst>
      <p:ext uri="{BB962C8B-B14F-4D97-AF65-F5344CB8AC3E}">
        <p14:creationId xmlns:p14="http://schemas.microsoft.com/office/powerpoint/2010/main" val="295119926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D6B4-01B6-4F0F-AECB-2719518F5EDF}"/>
              </a:ext>
            </a:extLst>
          </p:cNvPr>
          <p:cNvSpPr>
            <a:spLocks noGrp="1"/>
          </p:cNvSpPr>
          <p:nvPr>
            <p:ph type="title"/>
          </p:nvPr>
        </p:nvSpPr>
        <p:spPr>
          <a:xfrm>
            <a:off x="576943" y="500062"/>
            <a:ext cx="4645297" cy="6002338"/>
          </a:xfrm>
        </p:spPr>
        <p:txBody>
          <a:bodyPr/>
          <a:lstStyle/>
          <a:p>
            <a:r>
              <a:rPr lang="en-US" dirty="0"/>
              <a:t>                              </a:t>
            </a:r>
          </a:p>
        </p:txBody>
      </p:sp>
      <p:sp>
        <p:nvSpPr>
          <p:cNvPr id="3" name="Content Placeholder 2">
            <a:extLst>
              <a:ext uri="{FF2B5EF4-FFF2-40B4-BE49-F238E27FC236}">
                <a16:creationId xmlns:a16="http://schemas.microsoft.com/office/drawing/2014/main" id="{8635996B-39A0-4876-AEFC-8211DDC658E4}"/>
              </a:ext>
            </a:extLst>
          </p:cNvPr>
          <p:cNvSpPr>
            <a:spLocks noGrp="1"/>
          </p:cNvSpPr>
          <p:nvPr>
            <p:ph idx="1"/>
          </p:nvPr>
        </p:nvSpPr>
        <p:spPr>
          <a:xfrm>
            <a:off x="5540828" y="500062"/>
            <a:ext cx="6368143" cy="5653088"/>
          </a:xfrm>
        </p:spPr>
        <p:txBody>
          <a:bodyPr>
            <a:normAutofit/>
          </a:bodyPr>
          <a:lstStyle/>
          <a:p>
            <a:pPr marL="0" indent="0" algn="ctr">
              <a:buNone/>
            </a:pPr>
            <a:r>
              <a:rPr lang="en-US" sz="4000" b="1" dirty="0">
                <a:latin typeface="Arial Black" panose="020B0A04020102020204" pitchFamily="34" charset="0"/>
              </a:rPr>
              <a:t>MARILYN BOULAIS</a:t>
            </a:r>
            <a:endParaRPr lang="en-US" sz="3600" b="1" dirty="0">
              <a:latin typeface="Arial Black" panose="020B0A04020102020204" pitchFamily="34" charset="0"/>
            </a:endParaRPr>
          </a:p>
          <a:p>
            <a:pPr marL="0" indent="0" algn="ctr">
              <a:buNone/>
            </a:pPr>
            <a:r>
              <a:rPr lang="en-US" sz="3600" dirty="0">
                <a:latin typeface="Arial Black" panose="020B0A04020102020204" pitchFamily="34" charset="0"/>
              </a:rPr>
              <a:t>Theta Chapter</a:t>
            </a:r>
            <a:br>
              <a:rPr lang="en-US" sz="3600" dirty="0">
                <a:latin typeface="Arial Black" panose="020B0A04020102020204" pitchFamily="34" charset="0"/>
              </a:rPr>
            </a:br>
            <a:r>
              <a:rPr lang="en-US" sz="3600" dirty="0">
                <a:latin typeface="Arial Black" panose="020B0A04020102020204" pitchFamily="34" charset="0"/>
              </a:rPr>
              <a:t> Initiated 4/1/1972 </a:t>
            </a:r>
            <a:br>
              <a:rPr lang="en-US" sz="3600" dirty="0">
                <a:latin typeface="Arial Black" panose="020B0A04020102020204" pitchFamily="34" charset="0"/>
              </a:rPr>
            </a:br>
            <a:r>
              <a:rPr lang="en-US" sz="3600" dirty="0">
                <a:latin typeface="Arial Black" panose="020B0A04020102020204" pitchFamily="34" charset="0"/>
              </a:rPr>
              <a:t>  October 26, 2019</a:t>
            </a:r>
            <a:br>
              <a:rPr lang="en-US" sz="3600" dirty="0">
                <a:latin typeface="Arial Black" panose="020B0A04020102020204" pitchFamily="34" charset="0"/>
              </a:rPr>
            </a:br>
            <a:r>
              <a:rPr lang="en-US" sz="3600" dirty="0">
                <a:latin typeface="Arial Black" panose="020B0A04020102020204" pitchFamily="34" charset="0"/>
              </a:rPr>
              <a:t>  47 years</a:t>
            </a:r>
            <a:br>
              <a:rPr lang="en-US" sz="3600" dirty="0">
                <a:latin typeface="Arial Black" panose="020B0A04020102020204" pitchFamily="34" charset="0"/>
              </a:rPr>
            </a:br>
            <a:endParaRPr lang="en-US" sz="3600" b="1" dirty="0">
              <a:latin typeface="Arial Black" panose="020B0A04020102020204" pitchFamily="34" charset="0"/>
            </a:endParaRPr>
          </a:p>
        </p:txBody>
      </p:sp>
      <p:sp>
        <p:nvSpPr>
          <p:cNvPr id="4" name="TextBox 3">
            <a:extLst>
              <a:ext uri="{FF2B5EF4-FFF2-40B4-BE49-F238E27FC236}">
                <a16:creationId xmlns:a16="http://schemas.microsoft.com/office/drawing/2014/main" id="{1F348F4C-FB06-41C1-BDA3-B28271CF9D74}"/>
              </a:ext>
            </a:extLst>
          </p:cNvPr>
          <p:cNvSpPr txBox="1"/>
          <p:nvPr/>
        </p:nvSpPr>
        <p:spPr>
          <a:xfrm>
            <a:off x="5540828" y="3310950"/>
            <a:ext cx="6368143" cy="3046988"/>
          </a:xfrm>
          <a:prstGeom prst="rect">
            <a:avLst/>
          </a:prstGeom>
          <a:noFill/>
        </p:spPr>
        <p:txBody>
          <a:bodyPr wrap="square" rtlCol="0">
            <a:spAutoFit/>
          </a:bodyPr>
          <a:lstStyle/>
          <a:p>
            <a:r>
              <a:rPr lang="en-US" sz="2400" dirty="0">
                <a:latin typeface="Arial Black" panose="020B0A04020102020204" pitchFamily="34" charset="0"/>
              </a:rPr>
              <a:t>    Marilyn was a faithful member of Theta Chapter and served on various committees during her 47 years of membership. </a:t>
            </a:r>
          </a:p>
          <a:p>
            <a:endParaRPr lang="en-US" sz="2400" dirty="0">
              <a:latin typeface="Arial Black" panose="020B0A04020102020204" pitchFamily="34" charset="0"/>
            </a:endParaRPr>
          </a:p>
          <a:p>
            <a:r>
              <a:rPr lang="en-US" sz="2400" dirty="0">
                <a:latin typeface="Arial Black" panose="020B0A04020102020204" pitchFamily="34" charset="0"/>
              </a:rPr>
              <a:t>    Marilyn taught in Walpole for 35 years at the Plimpton School and Bird Middle School. </a:t>
            </a:r>
          </a:p>
        </p:txBody>
      </p:sp>
      <p:pic>
        <p:nvPicPr>
          <p:cNvPr id="6" name="Picture 5">
            <a:extLst>
              <a:ext uri="{FF2B5EF4-FFF2-40B4-BE49-F238E27FC236}">
                <a16:creationId xmlns:a16="http://schemas.microsoft.com/office/drawing/2014/main" id="{BC577037-826A-4482-9594-288E988A4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38" y="500062"/>
            <a:ext cx="5026381" cy="6002338"/>
          </a:xfrm>
          <a:prstGeom prst="rect">
            <a:avLst/>
          </a:prstGeom>
        </p:spPr>
      </p:pic>
    </p:spTree>
    <p:extLst>
      <p:ext uri="{BB962C8B-B14F-4D97-AF65-F5344CB8AC3E}">
        <p14:creationId xmlns:p14="http://schemas.microsoft.com/office/powerpoint/2010/main" val="353738725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268D1-E202-4F6F-B885-8CD0EDE9F84E}"/>
              </a:ext>
            </a:extLst>
          </p:cNvPr>
          <p:cNvSpPr>
            <a:spLocks noGrp="1"/>
          </p:cNvSpPr>
          <p:nvPr>
            <p:ph type="title"/>
          </p:nvPr>
        </p:nvSpPr>
        <p:spPr>
          <a:xfrm>
            <a:off x="5479475" y="373436"/>
            <a:ext cx="6560126" cy="2294948"/>
          </a:xfrm>
        </p:spPr>
        <p:txBody>
          <a:bodyPr>
            <a:normAutofit fontScale="90000"/>
          </a:bodyPr>
          <a:lstStyle/>
          <a:p>
            <a:pPr algn="ctr"/>
            <a:br>
              <a:rPr lang="en-US" dirty="0">
                <a:latin typeface="Arial Black" panose="020B0A04020102020204" pitchFamily="34" charset="0"/>
              </a:rPr>
            </a:br>
            <a:br>
              <a:rPr lang="en-US" dirty="0">
                <a:latin typeface="Arial Black" panose="020B0A04020102020204" pitchFamily="34" charset="0"/>
              </a:rPr>
            </a:br>
            <a:r>
              <a:rPr lang="en-US" dirty="0">
                <a:latin typeface="Arial Black" panose="020B0A04020102020204" pitchFamily="34" charset="0"/>
              </a:rPr>
              <a:t>MARION O’NEIL BOWE</a:t>
            </a:r>
            <a:br>
              <a:rPr lang="en-US" dirty="0">
                <a:latin typeface="Arial Black" panose="020B0A04020102020204" pitchFamily="34" charset="0"/>
              </a:rPr>
            </a:br>
            <a:r>
              <a:rPr lang="en-US" sz="4000" dirty="0">
                <a:latin typeface="Arial Black" panose="020B0A04020102020204" pitchFamily="34" charset="0"/>
              </a:rPr>
              <a:t>Theta Chapter</a:t>
            </a:r>
            <a:br>
              <a:rPr lang="en-US" sz="4000" dirty="0">
                <a:latin typeface="Arial Black" panose="020B0A04020102020204" pitchFamily="34" charset="0"/>
              </a:rPr>
            </a:br>
            <a:r>
              <a:rPr lang="en-US" sz="4000" dirty="0">
                <a:latin typeface="Arial Black" panose="020B0A04020102020204" pitchFamily="34" charset="0"/>
              </a:rPr>
              <a:t>Initiated 12/1/1965      </a:t>
            </a:r>
            <a:br>
              <a:rPr lang="en-US" sz="4000" dirty="0">
                <a:latin typeface="Arial Black" panose="020B0A04020102020204" pitchFamily="34" charset="0"/>
              </a:rPr>
            </a:br>
            <a:r>
              <a:rPr lang="en-US" sz="4000" dirty="0">
                <a:latin typeface="Arial Black" panose="020B0A04020102020204" pitchFamily="34" charset="0"/>
              </a:rPr>
              <a:t>April 26, 2021</a:t>
            </a:r>
            <a:br>
              <a:rPr lang="en-US" sz="4000" dirty="0">
                <a:latin typeface="Arial Black" panose="020B0A04020102020204" pitchFamily="34" charset="0"/>
              </a:rPr>
            </a:br>
            <a:r>
              <a:rPr lang="en-US" sz="4000" dirty="0">
                <a:latin typeface="Arial Black" panose="020B0A04020102020204" pitchFamily="34" charset="0"/>
              </a:rPr>
              <a:t>56 years</a:t>
            </a:r>
          </a:p>
        </p:txBody>
      </p:sp>
      <p:pic>
        <p:nvPicPr>
          <p:cNvPr id="4" name="Content Placeholder 3" descr="Marion  (O'Neil)  Bowe">
            <a:extLst>
              <a:ext uri="{FF2B5EF4-FFF2-40B4-BE49-F238E27FC236}">
                <a16:creationId xmlns:a16="http://schemas.microsoft.com/office/drawing/2014/main" id="{79828A0E-CDF6-4C8E-845B-F1E7C58C87F9}"/>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3291" y="581891"/>
            <a:ext cx="5070764" cy="5798127"/>
          </a:xfrm>
          <a:prstGeom prst="rect">
            <a:avLst/>
          </a:prstGeom>
          <a:noFill/>
          <a:ln>
            <a:noFill/>
          </a:ln>
        </p:spPr>
      </p:pic>
      <p:sp>
        <p:nvSpPr>
          <p:cNvPr id="5" name="TextBox 4">
            <a:extLst>
              <a:ext uri="{FF2B5EF4-FFF2-40B4-BE49-F238E27FC236}">
                <a16:creationId xmlns:a16="http://schemas.microsoft.com/office/drawing/2014/main" id="{EA75C64B-65AF-42B9-ABF7-781AB803EB63}"/>
              </a:ext>
            </a:extLst>
          </p:cNvPr>
          <p:cNvSpPr txBox="1"/>
          <p:nvPr/>
        </p:nvSpPr>
        <p:spPr>
          <a:xfrm>
            <a:off x="5784274" y="4998660"/>
            <a:ext cx="6255327" cy="1569660"/>
          </a:xfrm>
          <a:prstGeom prst="rect">
            <a:avLst/>
          </a:prstGeom>
          <a:noFill/>
        </p:spPr>
        <p:txBody>
          <a:bodyPr wrap="square" rtlCol="0">
            <a:spAutoFit/>
          </a:bodyPr>
          <a:lstStyle/>
          <a:p>
            <a:r>
              <a:rPr lang="en-US" sz="2400" dirty="0">
                <a:latin typeface="Arial Black" panose="020B0A04020102020204" pitchFamily="34" charset="0"/>
              </a:rPr>
              <a:t>    Marion was a dedicated elementary art teacher in the Walpole school system for over 30 years. </a:t>
            </a:r>
          </a:p>
        </p:txBody>
      </p:sp>
      <p:sp>
        <p:nvSpPr>
          <p:cNvPr id="8" name="TextBox 7">
            <a:extLst>
              <a:ext uri="{FF2B5EF4-FFF2-40B4-BE49-F238E27FC236}">
                <a16:creationId xmlns:a16="http://schemas.microsoft.com/office/drawing/2014/main" id="{1BE2AEAB-A905-4D6D-BE72-652909CFDD45}"/>
              </a:ext>
            </a:extLst>
          </p:cNvPr>
          <p:cNvSpPr txBox="1"/>
          <p:nvPr/>
        </p:nvSpPr>
        <p:spPr>
          <a:xfrm>
            <a:off x="5784274" y="3429000"/>
            <a:ext cx="5803381" cy="1569660"/>
          </a:xfrm>
          <a:prstGeom prst="rect">
            <a:avLst/>
          </a:prstGeom>
          <a:noFill/>
        </p:spPr>
        <p:txBody>
          <a:bodyPr wrap="square" rtlCol="0">
            <a:spAutoFit/>
          </a:bodyPr>
          <a:lstStyle/>
          <a:p>
            <a:r>
              <a:rPr lang="en-US" sz="2400" dirty="0">
                <a:latin typeface="Arial Black" panose="020B0A04020102020204" pitchFamily="34" charset="0"/>
              </a:rPr>
              <a:t>    Marion was an active member of Theta Chapter.  She was a Past President and was Theta’s historian for many years. </a:t>
            </a:r>
          </a:p>
        </p:txBody>
      </p:sp>
    </p:spTree>
    <p:extLst>
      <p:ext uri="{BB962C8B-B14F-4D97-AF65-F5344CB8AC3E}">
        <p14:creationId xmlns:p14="http://schemas.microsoft.com/office/powerpoint/2010/main" val="39554617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0963-EADB-431F-AAF3-D913E82B2528}"/>
              </a:ext>
            </a:extLst>
          </p:cNvPr>
          <p:cNvSpPr>
            <a:spLocks noGrp="1"/>
          </p:cNvSpPr>
          <p:nvPr>
            <p:ph type="title"/>
          </p:nvPr>
        </p:nvSpPr>
        <p:spPr>
          <a:xfrm>
            <a:off x="4824249" y="945930"/>
            <a:ext cx="7110249" cy="1749973"/>
          </a:xfrm>
        </p:spPr>
        <p:txBody>
          <a:bodyPr>
            <a:normAutofit fontScale="90000"/>
          </a:bodyPr>
          <a:lstStyle/>
          <a:p>
            <a:pPr algn="ctr"/>
            <a:r>
              <a:rPr lang="en-US" dirty="0">
                <a:latin typeface="Arial Black" panose="020B0A04020102020204" pitchFamily="34" charset="0"/>
              </a:rPr>
              <a:t>Mary (Cherry)Hathaway</a:t>
            </a:r>
            <a:br>
              <a:rPr lang="en-US" sz="3800" dirty="0">
                <a:latin typeface="Arial Black" panose="020B0A04020102020204" pitchFamily="34" charset="0"/>
              </a:rPr>
            </a:br>
            <a:r>
              <a:rPr lang="en-US" sz="4000" dirty="0">
                <a:latin typeface="Arial Black" panose="020B0A04020102020204" pitchFamily="34" charset="0"/>
              </a:rPr>
              <a:t>Kappa Chapter</a:t>
            </a:r>
            <a:br>
              <a:rPr lang="en-US" sz="4000" dirty="0">
                <a:latin typeface="Arial Black" panose="020B0A04020102020204" pitchFamily="34" charset="0"/>
              </a:rPr>
            </a:br>
            <a:r>
              <a:rPr lang="en-US" sz="4000" dirty="0">
                <a:latin typeface="Arial Black" panose="020B0A04020102020204" pitchFamily="34" charset="0"/>
              </a:rPr>
              <a:t>Initiated 5/1/1964</a:t>
            </a:r>
            <a:br>
              <a:rPr lang="en-US" sz="4000" dirty="0">
                <a:latin typeface="Arial Black" panose="020B0A04020102020204" pitchFamily="34" charset="0"/>
              </a:rPr>
            </a:br>
            <a:r>
              <a:rPr lang="en-US" sz="4000" dirty="0">
                <a:latin typeface="Arial Black" panose="020B0A04020102020204" pitchFamily="34" charset="0"/>
              </a:rPr>
              <a:t>December 31, 2021</a:t>
            </a:r>
            <a:br>
              <a:rPr lang="en-US" sz="4000" dirty="0">
                <a:latin typeface="Arial Black" panose="020B0A04020102020204" pitchFamily="34" charset="0"/>
              </a:rPr>
            </a:br>
            <a:r>
              <a:rPr lang="en-US" sz="4000" dirty="0">
                <a:latin typeface="Arial Black" panose="020B0A04020102020204" pitchFamily="34" charset="0"/>
              </a:rPr>
              <a:t>57 years</a:t>
            </a:r>
            <a:br>
              <a:rPr lang="en-US" sz="4000" dirty="0">
                <a:latin typeface="Arial Black" panose="020B0A04020102020204" pitchFamily="34" charset="0"/>
              </a:rPr>
            </a:br>
            <a:endParaRPr lang="en-US" sz="4000" dirty="0">
              <a:latin typeface="Arial Black" panose="020B0A04020102020204" pitchFamily="34" charset="0"/>
            </a:endParaRPr>
          </a:p>
        </p:txBody>
      </p:sp>
      <p:pic>
        <p:nvPicPr>
          <p:cNvPr id="8" name="Content Placeholder 7">
            <a:extLst>
              <a:ext uri="{FF2B5EF4-FFF2-40B4-BE49-F238E27FC236}">
                <a16:creationId xmlns:a16="http://schemas.microsoft.com/office/drawing/2014/main" id="{4385E4E1-DF80-4445-8BAA-ABB160BF54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502" y="520262"/>
            <a:ext cx="4554628" cy="5912069"/>
          </a:xfrm>
        </p:spPr>
      </p:pic>
      <p:sp>
        <p:nvSpPr>
          <p:cNvPr id="6" name="TextBox 5">
            <a:extLst>
              <a:ext uri="{FF2B5EF4-FFF2-40B4-BE49-F238E27FC236}">
                <a16:creationId xmlns:a16="http://schemas.microsoft.com/office/drawing/2014/main" id="{445C502B-F6BF-43DB-B54B-E4E1D0BDB8BE}"/>
              </a:ext>
            </a:extLst>
          </p:cNvPr>
          <p:cNvSpPr txBox="1"/>
          <p:nvPr/>
        </p:nvSpPr>
        <p:spPr>
          <a:xfrm>
            <a:off x="5013434" y="2892203"/>
            <a:ext cx="6921064" cy="3785652"/>
          </a:xfrm>
          <a:prstGeom prst="rect">
            <a:avLst/>
          </a:prstGeom>
          <a:noFill/>
        </p:spPr>
        <p:txBody>
          <a:bodyPr wrap="square" rtlCol="0">
            <a:spAutoFit/>
          </a:bodyPr>
          <a:lstStyle/>
          <a:p>
            <a:r>
              <a:rPr lang="en-US" sz="2400" dirty="0">
                <a:latin typeface="Arial Black" panose="020B0A04020102020204" pitchFamily="34" charset="0"/>
              </a:rPr>
              <a:t>    Mary was a very active member of Kappa Chapter.  She was a former</a:t>
            </a:r>
          </a:p>
          <a:p>
            <a:r>
              <a:rPr lang="en-US" sz="2400" dirty="0">
                <a:latin typeface="Arial Black" panose="020B0A04020102020204" pitchFamily="34" charset="0"/>
              </a:rPr>
              <a:t>Chapter President.  Mary Cherry was also active at the State level serving as Baystate Editor for 8 years.</a:t>
            </a:r>
          </a:p>
          <a:p>
            <a:endParaRPr lang="en-US" sz="2400" dirty="0">
              <a:latin typeface="Arial Black" panose="020B0A04020102020204" pitchFamily="34" charset="0"/>
            </a:endParaRPr>
          </a:p>
          <a:p>
            <a:r>
              <a:rPr lang="en-US" sz="2400" dirty="0">
                <a:latin typeface="Arial Black" panose="020B0A04020102020204" pitchFamily="34" charset="0"/>
              </a:rPr>
              <a:t>    Mary taught English at Silver Lake Regional High School and was Chairperson of the English Department for many years. </a:t>
            </a:r>
          </a:p>
        </p:txBody>
      </p:sp>
    </p:spTree>
    <p:extLst>
      <p:ext uri="{BB962C8B-B14F-4D97-AF65-F5344CB8AC3E}">
        <p14:creationId xmlns:p14="http://schemas.microsoft.com/office/powerpoint/2010/main" val="458479139"/>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31B9E-3FCA-4CCA-B563-329F0D14C582}"/>
              </a:ext>
            </a:extLst>
          </p:cNvPr>
          <p:cNvSpPr>
            <a:spLocks noGrp="1"/>
          </p:cNvSpPr>
          <p:nvPr>
            <p:ph idx="1"/>
          </p:nvPr>
        </p:nvSpPr>
        <p:spPr>
          <a:xfrm>
            <a:off x="6096000" y="365125"/>
            <a:ext cx="6019800" cy="5676901"/>
          </a:xfrm>
        </p:spPr>
        <p:txBody>
          <a:bodyPr>
            <a:normAutofit/>
          </a:bodyPr>
          <a:lstStyle/>
          <a:p>
            <a:pPr marL="0" indent="0" algn="ctr">
              <a:buNone/>
            </a:pPr>
            <a:r>
              <a:rPr lang="en-US" sz="4000" dirty="0">
                <a:latin typeface="Arial Black" panose="020B0A04020102020204" pitchFamily="34" charset="0"/>
              </a:rPr>
              <a:t>REBECCA RIDGWAY</a:t>
            </a:r>
          </a:p>
          <a:p>
            <a:pPr marL="0" indent="0" algn="ctr">
              <a:buNone/>
            </a:pPr>
            <a:r>
              <a:rPr lang="en-US" sz="3600" dirty="0">
                <a:latin typeface="Arial Black" panose="020B0A04020102020204" pitchFamily="34" charset="0"/>
              </a:rPr>
              <a:t>Kappa  Chapter</a:t>
            </a:r>
            <a:br>
              <a:rPr lang="en-US" sz="3600" dirty="0">
                <a:latin typeface="Arial Black" panose="020B0A04020102020204" pitchFamily="34" charset="0"/>
              </a:rPr>
            </a:br>
            <a:r>
              <a:rPr lang="en-US" sz="3600" dirty="0">
                <a:latin typeface="Arial Black" panose="020B0A04020102020204" pitchFamily="34" charset="0"/>
              </a:rPr>
              <a:t> Initiated 5/1/1977 </a:t>
            </a:r>
            <a:br>
              <a:rPr lang="en-US" sz="3600" dirty="0">
                <a:latin typeface="Arial Black" panose="020B0A04020102020204" pitchFamily="34" charset="0"/>
              </a:rPr>
            </a:br>
            <a:r>
              <a:rPr lang="en-US" sz="3600" dirty="0">
                <a:latin typeface="Arial Black" panose="020B0A04020102020204" pitchFamily="34" charset="0"/>
              </a:rPr>
              <a:t>  November 22, 2019</a:t>
            </a:r>
            <a:br>
              <a:rPr lang="en-US" sz="3600" dirty="0">
                <a:latin typeface="Arial Black" panose="020B0A04020102020204" pitchFamily="34" charset="0"/>
              </a:rPr>
            </a:br>
            <a:r>
              <a:rPr lang="en-US" sz="3600" dirty="0">
                <a:latin typeface="Arial Black" panose="020B0A04020102020204" pitchFamily="34" charset="0"/>
              </a:rPr>
              <a:t>  43 years</a:t>
            </a:r>
            <a:br>
              <a:rPr lang="en-US" sz="3600" dirty="0">
                <a:latin typeface="Arial Black" panose="020B0A04020102020204" pitchFamily="34" charset="0"/>
              </a:rPr>
            </a:br>
            <a:endParaRPr lang="en-US" sz="3600" dirty="0">
              <a:latin typeface="Arial Black" panose="020B0A04020102020204" pitchFamily="34" charset="0"/>
            </a:endParaRPr>
          </a:p>
          <a:p>
            <a:pPr marL="0" indent="0" algn="ctr">
              <a:buNone/>
            </a:pPr>
            <a:endParaRPr lang="en-US" sz="3600" dirty="0">
              <a:latin typeface="Arial Black" panose="020B0A04020102020204" pitchFamily="34" charset="0"/>
            </a:endParaRPr>
          </a:p>
        </p:txBody>
      </p:sp>
      <p:pic>
        <p:nvPicPr>
          <p:cNvPr id="5" name="Picture 4">
            <a:extLst>
              <a:ext uri="{FF2B5EF4-FFF2-40B4-BE49-F238E27FC236}">
                <a16:creationId xmlns:a16="http://schemas.microsoft.com/office/drawing/2014/main" id="{DD545F6D-2609-447F-80ED-131BC2E0B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365125"/>
            <a:ext cx="4676775" cy="6287923"/>
          </a:xfrm>
          <a:prstGeom prst="rect">
            <a:avLst/>
          </a:prstGeom>
        </p:spPr>
      </p:pic>
      <p:sp>
        <p:nvSpPr>
          <p:cNvPr id="4" name="TextBox 3">
            <a:extLst>
              <a:ext uri="{FF2B5EF4-FFF2-40B4-BE49-F238E27FC236}">
                <a16:creationId xmlns:a16="http://schemas.microsoft.com/office/drawing/2014/main" id="{9A1B8368-B0C1-4692-A769-C5A327343B73}"/>
              </a:ext>
            </a:extLst>
          </p:cNvPr>
          <p:cNvSpPr txBox="1"/>
          <p:nvPr/>
        </p:nvSpPr>
        <p:spPr>
          <a:xfrm>
            <a:off x="5918662" y="3382962"/>
            <a:ext cx="5854238" cy="3785652"/>
          </a:xfrm>
          <a:prstGeom prst="rect">
            <a:avLst/>
          </a:prstGeom>
          <a:noFill/>
        </p:spPr>
        <p:txBody>
          <a:bodyPr wrap="square" rtlCol="0">
            <a:spAutoFit/>
          </a:bodyPr>
          <a:lstStyle/>
          <a:p>
            <a:r>
              <a:rPr lang="en-US" sz="2400" dirty="0">
                <a:latin typeface="Arial Black" panose="020B0A04020102020204" pitchFamily="34" charset="0"/>
              </a:rPr>
              <a:t>    Rebecca was a member of  Kappa Chapter and served as Chapter President. </a:t>
            </a:r>
          </a:p>
          <a:p>
            <a:endParaRPr lang="en-US" sz="2400" dirty="0">
              <a:latin typeface="Arial Black" panose="020B0A04020102020204" pitchFamily="34" charset="0"/>
            </a:endParaRPr>
          </a:p>
          <a:p>
            <a:r>
              <a:rPr lang="en-US" sz="2400" dirty="0">
                <a:latin typeface="Arial Black" panose="020B0A04020102020204" pitchFamily="34" charset="0"/>
              </a:rPr>
              <a:t>    She was an educator in Halifax Elementary School for 27 years  before moving to Florida.  </a:t>
            </a:r>
          </a:p>
          <a:p>
            <a:endParaRPr lang="en-US" sz="2400" dirty="0">
              <a:latin typeface="Arial Black" panose="020B0A04020102020204" pitchFamily="34" charset="0"/>
            </a:endParaRPr>
          </a:p>
          <a:p>
            <a:endParaRPr lang="en-US" sz="2400" dirty="0">
              <a:latin typeface="Arial Black" panose="020B0A04020102020204" pitchFamily="34" charset="0"/>
            </a:endParaRPr>
          </a:p>
          <a:p>
            <a:endParaRPr lang="en-US" sz="2400" dirty="0">
              <a:latin typeface="Arial Black" panose="020B0A04020102020204" pitchFamily="34" charset="0"/>
            </a:endParaRPr>
          </a:p>
        </p:txBody>
      </p:sp>
    </p:spTree>
    <p:extLst>
      <p:ext uri="{BB962C8B-B14F-4D97-AF65-F5344CB8AC3E}">
        <p14:creationId xmlns:p14="http://schemas.microsoft.com/office/powerpoint/2010/main" val="357351898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F440-D40B-421A-AC50-A7113C65188A}"/>
              </a:ext>
            </a:extLst>
          </p:cNvPr>
          <p:cNvSpPr>
            <a:spLocks noGrp="1"/>
          </p:cNvSpPr>
          <p:nvPr>
            <p:ph type="title"/>
          </p:nvPr>
        </p:nvSpPr>
        <p:spPr>
          <a:xfrm>
            <a:off x="5752171" y="231311"/>
            <a:ext cx="6174853" cy="2824123"/>
          </a:xfrm>
        </p:spPr>
        <p:txBody>
          <a:bodyPr>
            <a:normAutofit fontScale="90000"/>
          </a:bodyPr>
          <a:lstStyle/>
          <a:p>
            <a:pPr algn="ctr"/>
            <a:r>
              <a:rPr lang="en-US" dirty="0">
                <a:latin typeface="Arial Black" panose="020B0A04020102020204" pitchFamily="34" charset="0"/>
              </a:rPr>
              <a:t>BETTIE FERUZZI</a:t>
            </a:r>
            <a:br>
              <a:rPr lang="en-US" dirty="0">
                <a:latin typeface="Arial Black" panose="020B0A04020102020204" pitchFamily="34" charset="0"/>
              </a:rPr>
            </a:br>
            <a:r>
              <a:rPr lang="en-US" sz="4000" dirty="0">
                <a:latin typeface="Arial Black" panose="020B0A04020102020204" pitchFamily="34" charset="0"/>
              </a:rPr>
              <a:t>Upsilon Chapter</a:t>
            </a:r>
            <a:br>
              <a:rPr lang="en-US" sz="4000" dirty="0">
                <a:latin typeface="Arial Black" panose="020B0A04020102020204" pitchFamily="34" charset="0"/>
              </a:rPr>
            </a:br>
            <a:r>
              <a:rPr lang="en-US" sz="4000" dirty="0">
                <a:latin typeface="Arial Black" panose="020B0A04020102020204" pitchFamily="34" charset="0"/>
              </a:rPr>
              <a:t>Initiated 5/5/1999</a:t>
            </a:r>
            <a:br>
              <a:rPr lang="en-US" sz="4000" dirty="0">
                <a:latin typeface="Arial Black" panose="020B0A04020102020204" pitchFamily="34" charset="0"/>
              </a:rPr>
            </a:br>
            <a:r>
              <a:rPr lang="en-US" sz="4000" dirty="0">
                <a:latin typeface="Arial Black" panose="020B0A04020102020204" pitchFamily="34" charset="0"/>
              </a:rPr>
              <a:t>February 1, 2022</a:t>
            </a:r>
            <a:br>
              <a:rPr lang="en-US" sz="4000" dirty="0">
                <a:latin typeface="Arial Black" panose="020B0A04020102020204" pitchFamily="34" charset="0"/>
              </a:rPr>
            </a:br>
            <a:r>
              <a:rPr lang="en-US" sz="4000" dirty="0">
                <a:latin typeface="Arial Black" panose="020B0A04020102020204" pitchFamily="34" charset="0"/>
              </a:rPr>
              <a:t>    23 years</a:t>
            </a:r>
          </a:p>
        </p:txBody>
      </p:sp>
      <p:pic>
        <p:nvPicPr>
          <p:cNvPr id="4" name="Content Placeholder 3" descr="Picture">
            <a:extLst>
              <a:ext uri="{FF2B5EF4-FFF2-40B4-BE49-F238E27FC236}">
                <a16:creationId xmlns:a16="http://schemas.microsoft.com/office/drawing/2014/main" id="{4BF0B72A-8607-45EB-9B4C-16F4069D4B1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976" y="231311"/>
            <a:ext cx="4819980" cy="6370211"/>
          </a:xfrm>
          <a:prstGeom prst="rect">
            <a:avLst/>
          </a:prstGeom>
          <a:noFill/>
          <a:ln>
            <a:noFill/>
          </a:ln>
        </p:spPr>
      </p:pic>
      <p:sp>
        <p:nvSpPr>
          <p:cNvPr id="5" name="TextBox 4">
            <a:extLst>
              <a:ext uri="{FF2B5EF4-FFF2-40B4-BE49-F238E27FC236}">
                <a16:creationId xmlns:a16="http://schemas.microsoft.com/office/drawing/2014/main" id="{4689BF77-9C5E-44C3-A2F9-496E534C3311}"/>
              </a:ext>
            </a:extLst>
          </p:cNvPr>
          <p:cNvSpPr txBox="1"/>
          <p:nvPr/>
        </p:nvSpPr>
        <p:spPr>
          <a:xfrm rot="10800000" flipV="1">
            <a:off x="5752169" y="5557099"/>
            <a:ext cx="5978913" cy="830997"/>
          </a:xfrm>
          <a:prstGeom prst="rect">
            <a:avLst/>
          </a:prstGeom>
          <a:noFill/>
        </p:spPr>
        <p:txBody>
          <a:bodyPr wrap="square" rtlCol="0">
            <a:spAutoFit/>
          </a:bodyPr>
          <a:lstStyle/>
          <a:p>
            <a:r>
              <a:rPr lang="en-US" sz="2400" dirty="0">
                <a:latin typeface="Arial Black" panose="020B0A04020102020204" pitchFamily="34" charset="0"/>
              </a:rPr>
              <a:t>   Bettie taught math in the Boston Public Schools for 32 years.</a:t>
            </a:r>
          </a:p>
        </p:txBody>
      </p:sp>
      <p:sp>
        <p:nvSpPr>
          <p:cNvPr id="6" name="TextBox 5">
            <a:extLst>
              <a:ext uri="{FF2B5EF4-FFF2-40B4-BE49-F238E27FC236}">
                <a16:creationId xmlns:a16="http://schemas.microsoft.com/office/drawing/2014/main" id="{6A7B23C2-D6FB-44AC-80B7-94E9B2776F44}"/>
              </a:ext>
            </a:extLst>
          </p:cNvPr>
          <p:cNvSpPr txBox="1"/>
          <p:nvPr/>
        </p:nvSpPr>
        <p:spPr>
          <a:xfrm>
            <a:off x="5436525" y="2974356"/>
            <a:ext cx="6490500" cy="1938992"/>
          </a:xfrm>
          <a:prstGeom prst="rect">
            <a:avLst/>
          </a:prstGeom>
          <a:noFill/>
        </p:spPr>
        <p:txBody>
          <a:bodyPr wrap="square" rtlCol="0">
            <a:spAutoFit/>
          </a:bodyPr>
          <a:lstStyle/>
          <a:p>
            <a:r>
              <a:rPr lang="en-US" sz="2400" dirty="0">
                <a:latin typeface="Arial Black" panose="020B0A04020102020204" pitchFamily="34" charset="0"/>
              </a:rPr>
              <a:t>    Bettie was an active and dedicated member of Upsilon Chapter. She had a love for DKG and when she move to Georgia in September transferred into Alpha Iota in Georgia.  </a:t>
            </a:r>
          </a:p>
        </p:txBody>
      </p:sp>
    </p:spTree>
    <p:extLst>
      <p:ext uri="{BB962C8B-B14F-4D97-AF65-F5344CB8AC3E}">
        <p14:creationId xmlns:p14="http://schemas.microsoft.com/office/powerpoint/2010/main" val="357659968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6A85-0C5A-44C5-B865-39B72D818733}"/>
              </a:ext>
            </a:extLst>
          </p:cNvPr>
          <p:cNvSpPr>
            <a:spLocks noGrp="1"/>
          </p:cNvSpPr>
          <p:nvPr>
            <p:ph type="title"/>
          </p:nvPr>
        </p:nvSpPr>
        <p:spPr>
          <a:xfrm>
            <a:off x="5672138" y="1643064"/>
            <a:ext cx="5714999" cy="2600324"/>
          </a:xfrm>
        </p:spPr>
        <p:txBody>
          <a:bodyPr>
            <a:normAutofit fontScale="90000"/>
          </a:bodyPr>
          <a:lstStyle/>
          <a:p>
            <a:pPr algn="ctr"/>
            <a:r>
              <a:rPr lang="en-US" dirty="0">
                <a:latin typeface="Arial Black" panose="020B0A04020102020204" pitchFamily="34" charset="0"/>
              </a:rPr>
              <a:t>KATHLEEN FOLEY</a:t>
            </a:r>
            <a:br>
              <a:rPr lang="en-US" dirty="0"/>
            </a:br>
            <a:r>
              <a:rPr lang="en-US" sz="4000" dirty="0">
                <a:latin typeface="Arial Black" panose="020B0A04020102020204" pitchFamily="34" charset="0"/>
              </a:rPr>
              <a:t>Alpha Chapter</a:t>
            </a:r>
            <a:br>
              <a:rPr lang="en-US" sz="4000" dirty="0">
                <a:latin typeface="Arial Black" panose="020B0A04020102020204" pitchFamily="34" charset="0"/>
              </a:rPr>
            </a:br>
            <a:r>
              <a:rPr lang="en-US" sz="4000" dirty="0">
                <a:latin typeface="Arial Black" panose="020B0A04020102020204" pitchFamily="34" charset="0"/>
              </a:rPr>
              <a:t>Initiated  5/18/1985</a:t>
            </a:r>
            <a:br>
              <a:rPr lang="en-US" sz="4000" dirty="0">
                <a:latin typeface="Arial Black" panose="020B0A04020102020204" pitchFamily="34" charset="0"/>
              </a:rPr>
            </a:br>
            <a:r>
              <a:rPr lang="en-US" sz="4000" dirty="0">
                <a:latin typeface="Arial Black" panose="020B0A04020102020204" pitchFamily="34" charset="0"/>
              </a:rPr>
              <a:t>November 19, 2020</a:t>
            </a:r>
            <a:br>
              <a:rPr lang="en-US" sz="4000" dirty="0">
                <a:latin typeface="Arial Black" panose="020B0A04020102020204" pitchFamily="34" charset="0"/>
              </a:rPr>
            </a:br>
            <a:r>
              <a:rPr lang="en-US" sz="4000" dirty="0">
                <a:latin typeface="Arial Black" panose="020B0A04020102020204" pitchFamily="34" charset="0"/>
              </a:rPr>
              <a:t>35 years</a:t>
            </a:r>
            <a:br>
              <a:rPr lang="en-US" sz="4000" dirty="0">
                <a:latin typeface="Arial Black" panose="020B0A04020102020204" pitchFamily="34" charset="0"/>
              </a:rPr>
            </a:br>
            <a:br>
              <a:rPr lang="en-US" dirty="0"/>
            </a:br>
            <a:br>
              <a:rPr lang="en-US" dirty="0"/>
            </a:br>
            <a:br>
              <a:rPr lang="en-US" dirty="0"/>
            </a:br>
            <a:br>
              <a:rPr lang="en-US" dirty="0"/>
            </a:br>
            <a:endParaRPr lang="en-US" dirty="0"/>
          </a:p>
        </p:txBody>
      </p:sp>
      <p:pic>
        <p:nvPicPr>
          <p:cNvPr id="4" name="Picture 3">
            <a:extLst>
              <a:ext uri="{FF2B5EF4-FFF2-40B4-BE49-F238E27FC236}">
                <a16:creationId xmlns:a16="http://schemas.microsoft.com/office/drawing/2014/main" id="{A6062553-5F99-4505-AA1A-C40A7B8C996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4770" y="304800"/>
            <a:ext cx="4719271" cy="6203340"/>
          </a:xfrm>
          <a:prstGeom prst="rect">
            <a:avLst/>
          </a:prstGeom>
          <a:noFill/>
          <a:ln>
            <a:noFill/>
          </a:ln>
        </p:spPr>
      </p:pic>
      <p:sp>
        <p:nvSpPr>
          <p:cNvPr id="9" name="Rectangle 1">
            <a:extLst>
              <a:ext uri="{FF2B5EF4-FFF2-40B4-BE49-F238E27FC236}">
                <a16:creationId xmlns:a16="http://schemas.microsoft.com/office/drawing/2014/main" id="{E09100ED-9004-45ED-9C72-FFAB4EB6EB21}"/>
              </a:ext>
            </a:extLst>
          </p:cNvPr>
          <p:cNvSpPr>
            <a:spLocks noChangeArrowheads="1"/>
          </p:cNvSpPr>
          <p:nvPr/>
        </p:nvSpPr>
        <p:spPr bwMode="auto">
          <a:xfrm>
            <a:off x="5426109" y="2826884"/>
            <a:ext cx="642112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en-US" sz="2400" b="0" i="0" u="none" strike="noStrike" cap="none" normalizeH="0" baseline="0" dirty="0" bmk="Text13">
                <a:ln>
                  <a:noFill/>
                </a:ln>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    Kathy was a faithful DKG member. </a:t>
            </a:r>
            <a:r>
              <a:rPr lang="en-US" altLang="en-US" sz="2400" dirty="0" bmk="Text13">
                <a:latin typeface="Arial Black" panose="020B0A04020102020204" pitchFamily="34" charset="0"/>
                <a:ea typeface="Calibri" panose="020F0502020204030204" pitchFamily="34" charset="0"/>
                <a:cs typeface="Times New Roman" panose="02020603050405020304" pitchFamily="18" charset="0"/>
              </a:rPr>
              <a:t>When Iota Chapter dissolved, s</a:t>
            </a:r>
            <a:r>
              <a:rPr kumimoji="0" lang="en-US" altLang="en-US" sz="2400" b="0" i="0" u="none" strike="noStrike" cap="none" normalizeH="0" baseline="0" dirty="0" bmk="Text13">
                <a:ln>
                  <a:noFill/>
                </a:ln>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he transferred into Alpha Chapter.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bmk="Text13">
              <a:latin typeface="Arial Black" panose="020B0A040201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bmk="Text13">
                <a:ln>
                  <a:noFill/>
                </a:ln>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    She worked as a social worker in family service agencies in MA and in school systems in Wilbraham, MA and Windsor, Ct. Early childhood development was her special expertise. </a:t>
            </a:r>
            <a:endParaRPr kumimoji="0" lang="en-US" altLang="en-US" sz="2400" b="0" i="0" u="none" strike="noStrike" cap="none" normalizeH="0" baseline="0" dirty="0">
              <a:ln>
                <a:noFill/>
              </a:ln>
              <a:solidFill>
                <a:schemeClr val="tx1"/>
              </a:solidFill>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2182816710"/>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F21FF-51C6-4BBA-8FB2-726652026049}"/>
              </a:ext>
            </a:extLst>
          </p:cNvPr>
          <p:cNvSpPr>
            <a:spLocks noGrp="1"/>
          </p:cNvSpPr>
          <p:nvPr>
            <p:ph type="title"/>
          </p:nvPr>
        </p:nvSpPr>
        <p:spPr>
          <a:xfrm>
            <a:off x="3126260" y="0"/>
            <a:ext cx="8921578" cy="3600986"/>
          </a:xfrm>
        </p:spPr>
        <p:txBody>
          <a:bodyPr>
            <a:normAutofit fontScale="90000"/>
          </a:bodyPr>
          <a:lstStyle/>
          <a:p>
            <a:pPr algn="ctr"/>
            <a:r>
              <a:rPr lang="en-US" dirty="0">
                <a:latin typeface="Arial Black" panose="020B0A04020102020204" pitchFamily="34" charset="0"/>
              </a:rPr>
              <a:t>               </a:t>
            </a:r>
            <a:r>
              <a:rPr lang="fr-FR" sz="3800" dirty="0">
                <a:latin typeface="Arial Black" panose="020B0A04020102020204" pitchFamily="34" charset="0"/>
              </a:rPr>
              <a:t>KATHERINE  KELLEHER </a:t>
            </a:r>
            <a:br>
              <a:rPr lang="fr-FR" dirty="0">
                <a:latin typeface="Arial Black" panose="020B0A04020102020204" pitchFamily="34" charset="0"/>
              </a:rPr>
            </a:br>
            <a:r>
              <a:rPr lang="fr-FR" sz="3200" dirty="0">
                <a:latin typeface="Arial Black" panose="020B0A04020102020204" pitchFamily="34" charset="0"/>
              </a:rPr>
              <a:t>                      </a:t>
            </a:r>
            <a:r>
              <a:rPr lang="fr-FR" sz="3600" dirty="0">
                <a:latin typeface="Arial Black" panose="020B0A04020102020204" pitchFamily="34" charset="0"/>
              </a:rPr>
              <a:t>Upsilon Chapter</a:t>
            </a:r>
            <a:br>
              <a:rPr lang="fr-FR" sz="3600" dirty="0">
                <a:latin typeface="Arial Black" panose="020B0A04020102020204" pitchFamily="34" charset="0"/>
              </a:rPr>
            </a:br>
            <a:r>
              <a:rPr lang="fr-FR" sz="3600" dirty="0">
                <a:latin typeface="Arial Black" panose="020B0A04020102020204" pitchFamily="34" charset="0"/>
              </a:rPr>
              <a:t>                    </a:t>
            </a:r>
            <a:r>
              <a:rPr lang="en-US" sz="3600" dirty="0">
                <a:latin typeface="Arial Black" panose="020B0A04020102020204" pitchFamily="34" charset="0"/>
              </a:rPr>
              <a:t>Initiated</a:t>
            </a:r>
            <a:r>
              <a:rPr lang="fr-FR" sz="3600" dirty="0">
                <a:latin typeface="Arial Black" panose="020B0A04020102020204" pitchFamily="34" charset="0"/>
              </a:rPr>
              <a:t> 5/22/2003</a:t>
            </a:r>
            <a:br>
              <a:rPr lang="fr-FR" sz="3600" dirty="0">
                <a:latin typeface="Arial Black" panose="020B0A04020102020204" pitchFamily="34" charset="0"/>
              </a:rPr>
            </a:br>
            <a:r>
              <a:rPr lang="fr-FR" sz="3600" dirty="0">
                <a:latin typeface="Arial Black" panose="020B0A04020102020204" pitchFamily="34" charset="0"/>
              </a:rPr>
              <a:t>                    August 19, 2019</a:t>
            </a:r>
            <a:br>
              <a:rPr lang="fr-FR" sz="3600" dirty="0">
                <a:latin typeface="Arial Black" panose="020B0A04020102020204" pitchFamily="34" charset="0"/>
              </a:rPr>
            </a:br>
            <a:r>
              <a:rPr lang="fr-FR" sz="3600" dirty="0">
                <a:latin typeface="Arial Black" panose="020B0A04020102020204" pitchFamily="34" charset="0"/>
              </a:rPr>
              <a:t>                   16 </a:t>
            </a:r>
            <a:r>
              <a:rPr lang="en-US" sz="3600" dirty="0">
                <a:latin typeface="Arial Black" panose="020B0A04020102020204" pitchFamily="34" charset="0"/>
              </a:rPr>
              <a:t>years</a:t>
            </a:r>
            <a:br>
              <a:rPr lang="en-US" sz="3600" dirty="0">
                <a:latin typeface="Arial Black" panose="020B0A04020102020204" pitchFamily="34" charset="0"/>
              </a:rPr>
            </a:br>
            <a:r>
              <a:rPr lang="fr-FR" sz="3600" dirty="0">
                <a:latin typeface="Arial Black" panose="020B0A04020102020204" pitchFamily="34" charset="0"/>
              </a:rPr>
              <a:t>                                      </a:t>
            </a:r>
            <a:endParaRPr lang="en-US" sz="3600" dirty="0">
              <a:latin typeface="Arial Black" panose="020B0A04020102020204" pitchFamily="34" charset="0"/>
            </a:endParaRPr>
          </a:p>
        </p:txBody>
      </p:sp>
      <p:pic>
        <p:nvPicPr>
          <p:cNvPr id="4" name="Content Placeholder 3" descr="Katherine-P. (Flannery)-Keleher-Obituary - Somerville, Massachusetts">
            <a:hlinkClick r:id="rId2"/>
            <a:extLst>
              <a:ext uri="{FF2B5EF4-FFF2-40B4-BE49-F238E27FC236}">
                <a16:creationId xmlns:a16="http://schemas.microsoft.com/office/drawing/2014/main" id="{FE2DDDB6-3375-43BE-A3E3-06BDD7E4A8EB}"/>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4526" y="558094"/>
            <a:ext cx="4841631" cy="5741812"/>
          </a:xfrm>
          <a:prstGeom prst="rect">
            <a:avLst/>
          </a:prstGeom>
          <a:noFill/>
          <a:ln>
            <a:noFill/>
          </a:ln>
        </p:spPr>
      </p:pic>
      <p:sp>
        <p:nvSpPr>
          <p:cNvPr id="3" name="TextBox 2">
            <a:extLst>
              <a:ext uri="{FF2B5EF4-FFF2-40B4-BE49-F238E27FC236}">
                <a16:creationId xmlns:a16="http://schemas.microsoft.com/office/drawing/2014/main" id="{DA68C0A9-29F8-4CC4-9EF9-BCE318E7DCB7}"/>
              </a:ext>
            </a:extLst>
          </p:cNvPr>
          <p:cNvSpPr txBox="1"/>
          <p:nvPr/>
        </p:nvSpPr>
        <p:spPr>
          <a:xfrm>
            <a:off x="5429250" y="4514850"/>
            <a:ext cx="6134100" cy="646331"/>
          </a:xfrm>
          <a:prstGeom prst="rect">
            <a:avLst/>
          </a:prstGeom>
          <a:noFill/>
        </p:spPr>
        <p:txBody>
          <a:bodyPr wrap="square" rtlCol="0">
            <a:spAutoFit/>
          </a:bodyPr>
          <a:lstStyle/>
          <a:p>
            <a:br>
              <a:rPr lang="fr-FR" dirty="0">
                <a:latin typeface="Arial Black" panose="020B0A04020102020204" pitchFamily="34" charset="0"/>
              </a:rPr>
            </a:br>
            <a:endParaRPr lang="en-US" dirty="0"/>
          </a:p>
        </p:txBody>
      </p:sp>
      <p:sp>
        <p:nvSpPr>
          <p:cNvPr id="5" name="TextBox 4">
            <a:extLst>
              <a:ext uri="{FF2B5EF4-FFF2-40B4-BE49-F238E27FC236}">
                <a16:creationId xmlns:a16="http://schemas.microsoft.com/office/drawing/2014/main" id="{F75E6B03-19E5-449B-A78D-887105A2EBB0}"/>
              </a:ext>
            </a:extLst>
          </p:cNvPr>
          <p:cNvSpPr txBox="1"/>
          <p:nvPr/>
        </p:nvSpPr>
        <p:spPr>
          <a:xfrm>
            <a:off x="5429250" y="3360688"/>
            <a:ext cx="6428224" cy="3600986"/>
          </a:xfrm>
          <a:prstGeom prst="rect">
            <a:avLst/>
          </a:prstGeom>
          <a:noFill/>
        </p:spPr>
        <p:txBody>
          <a:bodyPr wrap="square" rtlCol="0">
            <a:spAutoFit/>
          </a:bodyPr>
          <a:lstStyle/>
          <a:p>
            <a:r>
              <a:rPr lang="en-US" sz="2400" dirty="0">
                <a:latin typeface="Arial Black" panose="020B0A04020102020204" pitchFamily="34" charset="0"/>
              </a:rPr>
              <a:t>    Kathy was an active member of Upsilon Chapter.   </a:t>
            </a:r>
          </a:p>
          <a:p>
            <a:endParaRPr lang="en-US" sz="2400" dirty="0">
              <a:latin typeface="Arial Black" panose="020B0A04020102020204" pitchFamily="34" charset="0"/>
            </a:endParaRPr>
          </a:p>
          <a:p>
            <a:endParaRPr lang="en-US" sz="2400" dirty="0">
              <a:latin typeface="Arial Black" panose="020B0A04020102020204" pitchFamily="34" charset="0"/>
            </a:endParaRPr>
          </a:p>
          <a:p>
            <a:r>
              <a:rPr lang="en-US" sz="2400" dirty="0">
                <a:latin typeface="Arial Black" panose="020B0A04020102020204" pitchFamily="34" charset="0"/>
              </a:rPr>
              <a:t>  She had a long career in science, technology and administration in the Boston Public School System.  </a:t>
            </a:r>
          </a:p>
          <a:p>
            <a:endParaRPr lang="en-US" sz="2400" dirty="0">
              <a:latin typeface="Arial Black" panose="020B0A04020102020204" pitchFamily="34" charset="0"/>
            </a:endParaRPr>
          </a:p>
          <a:p>
            <a:endParaRPr lang="en-US" dirty="0"/>
          </a:p>
          <a:p>
            <a:endParaRPr lang="en-US" dirty="0"/>
          </a:p>
        </p:txBody>
      </p:sp>
    </p:spTree>
    <p:extLst>
      <p:ext uri="{BB962C8B-B14F-4D97-AF65-F5344CB8AC3E}">
        <p14:creationId xmlns:p14="http://schemas.microsoft.com/office/powerpoint/2010/main" val="69999430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0AA2E-8340-411D-A3DA-CFEB54769675}"/>
              </a:ext>
            </a:extLst>
          </p:cNvPr>
          <p:cNvSpPr>
            <a:spLocks noGrp="1"/>
          </p:cNvSpPr>
          <p:nvPr>
            <p:ph type="title"/>
          </p:nvPr>
        </p:nvSpPr>
        <p:spPr>
          <a:xfrm>
            <a:off x="269240" y="365125"/>
            <a:ext cx="4950460" cy="5811838"/>
          </a:xfrm>
        </p:spPr>
        <p:txBody>
          <a:bodyPr/>
          <a:lstStyle/>
          <a:p>
            <a:endParaRPr lang="en-US" dirty="0"/>
          </a:p>
        </p:txBody>
      </p:sp>
      <p:sp>
        <p:nvSpPr>
          <p:cNvPr id="3" name="Content Placeholder 2">
            <a:extLst>
              <a:ext uri="{FF2B5EF4-FFF2-40B4-BE49-F238E27FC236}">
                <a16:creationId xmlns:a16="http://schemas.microsoft.com/office/drawing/2014/main" id="{16A87E63-0EC7-4587-B769-2AAE39FBE8CF}"/>
              </a:ext>
            </a:extLst>
          </p:cNvPr>
          <p:cNvSpPr>
            <a:spLocks noGrp="1"/>
          </p:cNvSpPr>
          <p:nvPr>
            <p:ph idx="1"/>
          </p:nvPr>
        </p:nvSpPr>
        <p:spPr>
          <a:xfrm>
            <a:off x="6240722" y="203180"/>
            <a:ext cx="5257800" cy="2873375"/>
          </a:xfrm>
        </p:spPr>
        <p:txBody>
          <a:bodyPr>
            <a:normAutofit fontScale="92500" lnSpcReduction="20000"/>
          </a:bodyPr>
          <a:lstStyle/>
          <a:p>
            <a:pPr marL="0" indent="0" algn="ctr">
              <a:buNone/>
            </a:pPr>
            <a:r>
              <a:rPr lang="en-US" sz="4300" dirty="0">
                <a:latin typeface="Arial Black" panose="020B0A04020102020204" pitchFamily="34" charset="0"/>
              </a:rPr>
              <a:t>ELMIRE PETIT</a:t>
            </a:r>
          </a:p>
          <a:p>
            <a:pPr marL="0" indent="0" algn="ctr">
              <a:buNone/>
            </a:pPr>
            <a:r>
              <a:rPr lang="en-US" sz="3900" dirty="0">
                <a:latin typeface="Arial Black" panose="020B0A04020102020204" pitchFamily="34" charset="0"/>
              </a:rPr>
              <a:t>Upsilon Chapter</a:t>
            </a:r>
            <a:br>
              <a:rPr lang="en-US" sz="3900" dirty="0">
                <a:latin typeface="Arial Black" panose="020B0A04020102020204" pitchFamily="34" charset="0"/>
              </a:rPr>
            </a:br>
            <a:r>
              <a:rPr lang="en-US" sz="3900" dirty="0">
                <a:latin typeface="Arial Black" panose="020B0A04020102020204" pitchFamily="34" charset="0"/>
              </a:rPr>
              <a:t> Initiated 4/1/1956 </a:t>
            </a:r>
            <a:br>
              <a:rPr lang="en-US" sz="3900" dirty="0">
                <a:latin typeface="Arial Black" panose="020B0A04020102020204" pitchFamily="34" charset="0"/>
              </a:rPr>
            </a:br>
            <a:r>
              <a:rPr lang="en-US" sz="3900" dirty="0">
                <a:latin typeface="Arial Black" panose="020B0A04020102020204" pitchFamily="34" charset="0"/>
              </a:rPr>
              <a:t>  January 24, 2019</a:t>
            </a:r>
            <a:br>
              <a:rPr lang="en-US" sz="3900" dirty="0">
                <a:latin typeface="Arial Black" panose="020B0A04020102020204" pitchFamily="34" charset="0"/>
              </a:rPr>
            </a:br>
            <a:r>
              <a:rPr lang="en-US" sz="3900" dirty="0">
                <a:latin typeface="Arial Black" panose="020B0A04020102020204" pitchFamily="34" charset="0"/>
              </a:rPr>
              <a:t>  63 years</a:t>
            </a:r>
            <a:br>
              <a:rPr lang="en-US" sz="3900" dirty="0">
                <a:latin typeface="Arial Black" panose="020B0A04020102020204" pitchFamily="34" charset="0"/>
              </a:rPr>
            </a:br>
            <a:endParaRPr lang="en-US" sz="3900" dirty="0">
              <a:latin typeface="Arial Black" panose="020B0A04020102020204" pitchFamily="34" charset="0"/>
            </a:endParaRPr>
          </a:p>
          <a:p>
            <a:pPr marL="0" indent="0" algn="ctr">
              <a:buNone/>
            </a:pPr>
            <a:endParaRPr lang="en-US" sz="3600" dirty="0">
              <a:latin typeface="Arial Black" panose="020B0A04020102020204" pitchFamily="34" charset="0"/>
            </a:endParaRPr>
          </a:p>
          <a:p>
            <a:pPr marL="0" indent="0" algn="ctr">
              <a:buNone/>
            </a:pPr>
            <a:endParaRPr lang="en-US" sz="3600" dirty="0">
              <a:latin typeface="Arial Black" panose="020B0A04020102020204" pitchFamily="34" charset="0"/>
            </a:endParaRPr>
          </a:p>
          <a:p>
            <a:pPr marL="0" indent="0" algn="ctr">
              <a:buNone/>
            </a:pPr>
            <a:endParaRPr lang="en-US" sz="3600" dirty="0">
              <a:latin typeface="Arial Black" panose="020B0A04020102020204" pitchFamily="34" charset="0"/>
            </a:endParaRPr>
          </a:p>
        </p:txBody>
      </p:sp>
      <p:pic>
        <p:nvPicPr>
          <p:cNvPr id="5" name="Picture 4">
            <a:extLst>
              <a:ext uri="{FF2B5EF4-FFF2-40B4-BE49-F238E27FC236}">
                <a16:creationId xmlns:a16="http://schemas.microsoft.com/office/drawing/2014/main" id="{77741B5F-60ED-4948-92DB-588C9CD1B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40" y="146018"/>
            <a:ext cx="5117408" cy="6507030"/>
          </a:xfrm>
          <a:prstGeom prst="rect">
            <a:avLst/>
          </a:prstGeom>
        </p:spPr>
      </p:pic>
      <p:sp>
        <p:nvSpPr>
          <p:cNvPr id="7" name="TextBox 6">
            <a:extLst>
              <a:ext uri="{FF2B5EF4-FFF2-40B4-BE49-F238E27FC236}">
                <a16:creationId xmlns:a16="http://schemas.microsoft.com/office/drawing/2014/main" id="{3EF30D2D-D513-464E-B34D-F9CD435792BA}"/>
              </a:ext>
            </a:extLst>
          </p:cNvPr>
          <p:cNvSpPr txBox="1"/>
          <p:nvPr/>
        </p:nvSpPr>
        <p:spPr>
          <a:xfrm>
            <a:off x="5816484" y="3076555"/>
            <a:ext cx="6106276" cy="3046988"/>
          </a:xfrm>
          <a:prstGeom prst="rect">
            <a:avLst/>
          </a:prstGeom>
          <a:noFill/>
        </p:spPr>
        <p:txBody>
          <a:bodyPr wrap="square" rtlCol="0">
            <a:spAutoFit/>
          </a:bodyPr>
          <a:lstStyle/>
          <a:p>
            <a:r>
              <a:rPr lang="en-US" sz="2400" dirty="0">
                <a:latin typeface="Arial Black" panose="020B0A04020102020204" pitchFamily="34" charset="0"/>
              </a:rPr>
              <a:t>    Elmire was a Charter member of Upsilon Chapter. She was a former Chapter President and was a dedicated member for 63 years.</a:t>
            </a:r>
          </a:p>
          <a:p>
            <a:endParaRPr lang="en-US" sz="2400" dirty="0">
              <a:latin typeface="Arial Black" panose="020B0A04020102020204" pitchFamily="34" charset="0"/>
            </a:endParaRPr>
          </a:p>
          <a:p>
            <a:r>
              <a:rPr lang="en-US" sz="2400" dirty="0">
                <a:latin typeface="Arial Black" panose="020B0A04020102020204" pitchFamily="34" charset="0"/>
              </a:rPr>
              <a:t>     She was a French teacher for the Revere School System for 40 years.</a:t>
            </a:r>
          </a:p>
        </p:txBody>
      </p:sp>
    </p:spTree>
    <p:extLst>
      <p:ext uri="{BB962C8B-B14F-4D97-AF65-F5344CB8AC3E}">
        <p14:creationId xmlns:p14="http://schemas.microsoft.com/office/powerpoint/2010/main" val="288354457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0AB04-98E3-40AF-8C36-8C368F1F0631}"/>
              </a:ext>
            </a:extLst>
          </p:cNvPr>
          <p:cNvSpPr>
            <a:spLocks noGrp="1"/>
          </p:cNvSpPr>
          <p:nvPr>
            <p:ph idx="1"/>
          </p:nvPr>
        </p:nvSpPr>
        <p:spPr>
          <a:xfrm>
            <a:off x="6096000" y="323855"/>
            <a:ext cx="5965371" cy="3448046"/>
          </a:xfrm>
        </p:spPr>
        <p:txBody>
          <a:bodyPr>
            <a:normAutofit/>
          </a:bodyPr>
          <a:lstStyle/>
          <a:p>
            <a:pPr marL="0" indent="0" algn="ctr">
              <a:buNone/>
            </a:pPr>
            <a:r>
              <a:rPr lang="en-US" sz="4000" dirty="0">
                <a:latin typeface="Arial Black" panose="020B0A04020102020204" pitchFamily="34" charset="0"/>
              </a:rPr>
              <a:t>NANCY COOK </a:t>
            </a:r>
          </a:p>
          <a:p>
            <a:pPr marL="0" indent="0" algn="ctr">
              <a:buNone/>
            </a:pPr>
            <a:r>
              <a:rPr lang="fr-FR" sz="3600" dirty="0">
                <a:latin typeface="Arial Black" panose="020B0A04020102020204" pitchFamily="34" charset="0"/>
              </a:rPr>
              <a:t>Alpha Alpha Chapter</a:t>
            </a:r>
            <a:br>
              <a:rPr lang="fr-FR" sz="3600" dirty="0">
                <a:latin typeface="Arial Black" panose="020B0A04020102020204" pitchFamily="34" charset="0"/>
              </a:rPr>
            </a:br>
            <a:r>
              <a:rPr lang="en-US" sz="3600" dirty="0">
                <a:latin typeface="Arial Black" panose="020B0A04020102020204" pitchFamily="34" charset="0"/>
              </a:rPr>
              <a:t>Initiated</a:t>
            </a:r>
            <a:r>
              <a:rPr lang="fr-FR" sz="3600" dirty="0">
                <a:latin typeface="Arial Black" panose="020B0A04020102020204" pitchFamily="34" charset="0"/>
              </a:rPr>
              <a:t> 4/1/1974</a:t>
            </a:r>
            <a:br>
              <a:rPr lang="fr-FR" sz="3600" dirty="0">
                <a:latin typeface="Arial Black" panose="020B0A04020102020204" pitchFamily="34" charset="0"/>
              </a:rPr>
            </a:br>
            <a:r>
              <a:rPr lang="fr-FR" sz="3600" dirty="0">
                <a:latin typeface="Arial Black" panose="020B0A04020102020204" pitchFamily="34" charset="0"/>
              </a:rPr>
              <a:t>July 20,  2019</a:t>
            </a:r>
            <a:br>
              <a:rPr lang="fr-FR" sz="3600" dirty="0">
                <a:latin typeface="Arial Black" panose="020B0A04020102020204" pitchFamily="34" charset="0"/>
              </a:rPr>
            </a:br>
            <a:r>
              <a:rPr lang="fr-FR" sz="3600" dirty="0">
                <a:latin typeface="Arial Black" panose="020B0A04020102020204" pitchFamily="34" charset="0"/>
              </a:rPr>
              <a:t>45 </a:t>
            </a:r>
            <a:r>
              <a:rPr lang="en-US" sz="3600" dirty="0">
                <a:latin typeface="Arial Black" panose="020B0A04020102020204" pitchFamily="34" charset="0"/>
              </a:rPr>
              <a:t>years</a:t>
            </a:r>
            <a:br>
              <a:rPr lang="fr-FR" sz="3600" dirty="0">
                <a:latin typeface="Arial Black" panose="020B0A04020102020204" pitchFamily="34" charset="0"/>
              </a:rPr>
            </a:br>
            <a:endParaRPr lang="en-US" sz="3600" dirty="0">
              <a:latin typeface="Arial Black" panose="020B0A04020102020204" pitchFamily="34" charset="0"/>
            </a:endParaRPr>
          </a:p>
        </p:txBody>
      </p:sp>
      <p:graphicFrame>
        <p:nvGraphicFramePr>
          <p:cNvPr id="4" name="Object 3">
            <a:extLst>
              <a:ext uri="{FF2B5EF4-FFF2-40B4-BE49-F238E27FC236}">
                <a16:creationId xmlns:a16="http://schemas.microsoft.com/office/drawing/2014/main" id="{AFFAC8AC-20A3-46EA-A477-5CCC620B44F1}"/>
              </a:ext>
            </a:extLst>
          </p:cNvPr>
          <p:cNvGraphicFramePr>
            <a:graphicFrameLocks noChangeAspect="1"/>
          </p:cNvGraphicFramePr>
          <p:nvPr/>
        </p:nvGraphicFramePr>
        <p:xfrm>
          <a:off x="0" y="457200"/>
          <a:ext cx="981075" cy="638175"/>
        </p:xfrm>
        <a:graphic>
          <a:graphicData uri="http://schemas.openxmlformats.org/presentationml/2006/ole">
            <mc:AlternateContent xmlns:mc="http://schemas.openxmlformats.org/markup-compatibility/2006">
              <mc:Choice xmlns:v="urn:schemas-microsoft-com:vml" Requires="v">
                <p:oleObj spid="_x0000_s1243" name="Packager Shell Object" showAsIcon="1" r:id="rId3" imgW="985014" imgH="637313" progId="Package">
                  <p:embed/>
                </p:oleObj>
              </mc:Choice>
              <mc:Fallback>
                <p:oleObj name="Packager Shell Object" showAsIcon="1" r:id="rId3" imgW="985014" imgH="637313" progId="Packag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981075" cy="63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5" name="Picture 1">
            <a:extLst>
              <a:ext uri="{FF2B5EF4-FFF2-40B4-BE49-F238E27FC236}">
                <a16:creationId xmlns:a16="http://schemas.microsoft.com/office/drawing/2014/main" id="{F219FB15-1F43-4625-8F6D-268C9379BF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523876"/>
            <a:ext cx="4851854" cy="58769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66A7E0AA-EE61-4702-9C3E-D2DC9B5EAFC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4">
            <a:extLst>
              <a:ext uri="{FF2B5EF4-FFF2-40B4-BE49-F238E27FC236}">
                <a16:creationId xmlns:a16="http://schemas.microsoft.com/office/drawing/2014/main" id="{7061CA25-B22E-4F3F-A3CE-3996737677C2}"/>
              </a:ext>
            </a:extLst>
          </p:cNvPr>
          <p:cNvSpPr>
            <a:spLocks noChangeArrowheads="1"/>
          </p:cNvSpPr>
          <p:nvPr/>
        </p:nvSpPr>
        <p:spPr bwMode="auto">
          <a:xfrm>
            <a:off x="0" y="1095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 name="TextBox 1">
            <a:extLst>
              <a:ext uri="{FF2B5EF4-FFF2-40B4-BE49-F238E27FC236}">
                <a16:creationId xmlns:a16="http://schemas.microsoft.com/office/drawing/2014/main" id="{266E4295-C8DF-40A5-B55F-AC0C0E04F7C4}"/>
              </a:ext>
            </a:extLst>
          </p:cNvPr>
          <p:cNvSpPr txBox="1"/>
          <p:nvPr/>
        </p:nvSpPr>
        <p:spPr>
          <a:xfrm>
            <a:off x="5414284" y="3072348"/>
            <a:ext cx="6647087" cy="3785652"/>
          </a:xfrm>
          <a:prstGeom prst="rect">
            <a:avLst/>
          </a:prstGeom>
          <a:noFill/>
        </p:spPr>
        <p:txBody>
          <a:bodyPr wrap="square" rtlCol="0">
            <a:spAutoFit/>
          </a:bodyPr>
          <a:lstStyle/>
          <a:p>
            <a:r>
              <a:rPr lang="en-US" sz="2400" dirty="0">
                <a:latin typeface="Arial Black" panose="020B0A04020102020204" pitchFamily="34" charset="0"/>
              </a:rPr>
              <a:t>    Nancy served as a Chapter President of Alpha Alpha Chapter.   She was also on the Alpha Upsilon Executive Board as Corresponding Secretary for one biennium.  </a:t>
            </a:r>
          </a:p>
          <a:p>
            <a:r>
              <a:rPr lang="en-US" sz="2400" dirty="0">
                <a:latin typeface="Arial Black" panose="020B0A04020102020204" pitchFamily="34" charset="0"/>
              </a:rPr>
              <a:t>   </a:t>
            </a:r>
          </a:p>
          <a:p>
            <a:r>
              <a:rPr lang="en-US" sz="2400" dirty="0">
                <a:latin typeface="Arial Black" panose="020B0A04020102020204" pitchFamily="34" charset="0"/>
              </a:rPr>
              <a:t>   She was an elementary school teacher who retired after 30 years of teaching in various districts throughout the state.</a:t>
            </a:r>
          </a:p>
        </p:txBody>
      </p:sp>
    </p:spTree>
    <p:extLst>
      <p:ext uri="{BB962C8B-B14F-4D97-AF65-F5344CB8AC3E}">
        <p14:creationId xmlns:p14="http://schemas.microsoft.com/office/powerpoint/2010/main" val="346252369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A02E-E7D0-4919-95C7-8178BAE07874}"/>
              </a:ext>
            </a:extLst>
          </p:cNvPr>
          <p:cNvSpPr>
            <a:spLocks noGrp="1"/>
          </p:cNvSpPr>
          <p:nvPr>
            <p:ph type="title"/>
          </p:nvPr>
        </p:nvSpPr>
        <p:spPr>
          <a:xfrm>
            <a:off x="1412239" y="123031"/>
            <a:ext cx="10515600" cy="3063875"/>
          </a:xfrm>
        </p:spPr>
        <p:txBody>
          <a:bodyPr>
            <a:normAutofit fontScale="90000"/>
          </a:bodyPr>
          <a:lstStyle/>
          <a:p>
            <a:pPr algn="ctr"/>
            <a:r>
              <a:rPr lang="en-US" dirty="0"/>
              <a:t>                                        </a:t>
            </a:r>
            <a:br>
              <a:rPr lang="en-US" dirty="0"/>
            </a:br>
            <a:r>
              <a:rPr lang="en-US" dirty="0"/>
              <a:t>                                      </a:t>
            </a:r>
            <a:br>
              <a:rPr lang="en-US" dirty="0"/>
            </a:br>
            <a:r>
              <a:rPr lang="en-US" dirty="0"/>
              <a:t>                                       </a:t>
            </a:r>
            <a:r>
              <a:rPr lang="en-US" dirty="0">
                <a:latin typeface="Arial Black" panose="020B0A04020102020204" pitchFamily="34" charset="0"/>
              </a:rPr>
              <a:t>BARBARA CLANCY</a:t>
            </a:r>
            <a:br>
              <a:rPr lang="en-US" dirty="0">
                <a:latin typeface="Arial Black" panose="020B0A04020102020204" pitchFamily="34" charset="0"/>
              </a:rPr>
            </a:br>
            <a:r>
              <a:rPr lang="en-US" dirty="0">
                <a:latin typeface="Arial Black" panose="020B0A04020102020204" pitchFamily="34" charset="0"/>
              </a:rPr>
              <a:t>                           </a:t>
            </a:r>
            <a:r>
              <a:rPr lang="en-US" sz="4000" dirty="0">
                <a:latin typeface="Arial Black" panose="020B0A04020102020204" pitchFamily="34" charset="0"/>
              </a:rPr>
              <a:t>Alpha Beta Chapter</a:t>
            </a:r>
            <a:br>
              <a:rPr lang="en-US" sz="4000" dirty="0">
                <a:latin typeface="Arial Black" panose="020B0A04020102020204" pitchFamily="34" charset="0"/>
              </a:rPr>
            </a:br>
            <a:r>
              <a:rPr lang="en-US" sz="4000" dirty="0">
                <a:latin typeface="Arial Black" panose="020B0A04020102020204" pitchFamily="34" charset="0"/>
              </a:rPr>
              <a:t>                               Initiated 10/1/1992</a:t>
            </a:r>
            <a:br>
              <a:rPr lang="en-US" sz="4000" dirty="0">
                <a:latin typeface="Arial Black" panose="020B0A04020102020204" pitchFamily="34" charset="0"/>
              </a:rPr>
            </a:br>
            <a:r>
              <a:rPr lang="en-US" sz="4000" dirty="0">
                <a:latin typeface="Arial Black" panose="020B0A04020102020204" pitchFamily="34" charset="0"/>
              </a:rPr>
              <a:t>                              April 19, 2019</a:t>
            </a:r>
            <a:br>
              <a:rPr lang="en-US" sz="4000" dirty="0">
                <a:latin typeface="Arial Black" panose="020B0A04020102020204" pitchFamily="34" charset="0"/>
              </a:rPr>
            </a:br>
            <a:r>
              <a:rPr lang="en-US" sz="4000" dirty="0">
                <a:latin typeface="Arial Black" panose="020B0A04020102020204" pitchFamily="34" charset="0"/>
              </a:rPr>
              <a:t>                              27 years</a:t>
            </a:r>
            <a:br>
              <a:rPr lang="en-US" sz="4000" dirty="0">
                <a:latin typeface="Arial Black" panose="020B0A04020102020204" pitchFamily="34" charset="0"/>
              </a:rPr>
            </a:br>
            <a:br>
              <a:rPr lang="en-US" sz="3600" dirty="0">
                <a:latin typeface="Arial Black" panose="020B0A04020102020204" pitchFamily="34" charset="0"/>
              </a:rPr>
            </a:br>
            <a:br>
              <a:rPr lang="en-US" sz="3600" dirty="0">
                <a:latin typeface="Arial Black" panose="020B0A04020102020204" pitchFamily="34" charset="0"/>
              </a:rPr>
            </a:br>
            <a:endParaRPr lang="en-US" sz="3600" dirty="0">
              <a:latin typeface="Arial Black" panose="020B0A04020102020204" pitchFamily="34" charset="0"/>
            </a:endParaRPr>
          </a:p>
        </p:txBody>
      </p:sp>
      <p:pic>
        <p:nvPicPr>
          <p:cNvPr id="5" name="Content Placeholder 4" descr="photo">
            <a:extLst>
              <a:ext uri="{FF2B5EF4-FFF2-40B4-BE49-F238E27FC236}">
                <a16:creationId xmlns:a16="http://schemas.microsoft.com/office/drawing/2014/main" id="{96A97B6A-E1F9-4C89-A03E-D7993AE654E9}"/>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7072" y="365125"/>
            <a:ext cx="4446814" cy="6127750"/>
          </a:xfrm>
          <a:prstGeom prst="rect">
            <a:avLst/>
          </a:prstGeom>
          <a:noFill/>
          <a:ln>
            <a:noFill/>
          </a:ln>
        </p:spPr>
      </p:pic>
      <p:sp>
        <p:nvSpPr>
          <p:cNvPr id="3" name="TextBox 2">
            <a:extLst>
              <a:ext uri="{FF2B5EF4-FFF2-40B4-BE49-F238E27FC236}">
                <a16:creationId xmlns:a16="http://schemas.microsoft.com/office/drawing/2014/main" id="{61F8B976-CB46-4850-8FF3-A81C25559BE6}"/>
              </a:ext>
            </a:extLst>
          </p:cNvPr>
          <p:cNvSpPr txBox="1"/>
          <p:nvPr/>
        </p:nvSpPr>
        <p:spPr>
          <a:xfrm>
            <a:off x="5641521" y="2971800"/>
            <a:ext cx="914400" cy="91440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2872B0AE-41FE-4C46-B3B9-120162948109}"/>
              </a:ext>
            </a:extLst>
          </p:cNvPr>
          <p:cNvSpPr txBox="1"/>
          <p:nvPr/>
        </p:nvSpPr>
        <p:spPr>
          <a:xfrm>
            <a:off x="5245462" y="2971800"/>
            <a:ext cx="6682377" cy="4062651"/>
          </a:xfrm>
          <a:prstGeom prst="rect">
            <a:avLst/>
          </a:prstGeom>
          <a:noFill/>
        </p:spPr>
        <p:txBody>
          <a:bodyPr wrap="square" rtlCol="0">
            <a:spAutoFit/>
          </a:bodyPr>
          <a:lstStyle/>
          <a:p>
            <a:r>
              <a:rPr lang="en-US" sz="2400" b="1" dirty="0">
                <a:latin typeface="Arial Black" panose="020B0A04020102020204" pitchFamily="34" charset="0"/>
              </a:rPr>
              <a:t>    Barbara was initially initiated into Iota Chapter and served as Chapter President.  She transferred to Alpha Beta Chapter when her chapter dissolved.</a:t>
            </a:r>
          </a:p>
          <a:p>
            <a:endParaRPr lang="en-US" sz="2400" b="1" dirty="0">
              <a:latin typeface="Arial Black" panose="020B0A04020102020204" pitchFamily="34" charset="0"/>
            </a:endParaRPr>
          </a:p>
          <a:p>
            <a:r>
              <a:rPr lang="en-US" sz="2400" b="1" dirty="0">
                <a:latin typeface="Arial Black" panose="020B0A04020102020204" pitchFamily="34" charset="0"/>
              </a:rPr>
              <a:t>   She taught in various schools in Boston as well at the Madison Park Vocational School where she taught commercial graphic arts. </a:t>
            </a:r>
          </a:p>
          <a:p>
            <a:endParaRPr lang="en-US" dirty="0"/>
          </a:p>
        </p:txBody>
      </p:sp>
    </p:spTree>
    <p:extLst>
      <p:ext uri="{BB962C8B-B14F-4D97-AF65-F5344CB8AC3E}">
        <p14:creationId xmlns:p14="http://schemas.microsoft.com/office/powerpoint/2010/main" val="2259797579"/>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03CDA-9A1B-4DE9-9D97-9C192DFF34F5}"/>
              </a:ext>
            </a:extLst>
          </p:cNvPr>
          <p:cNvSpPr>
            <a:spLocks noGrp="1"/>
          </p:cNvSpPr>
          <p:nvPr>
            <p:ph type="title"/>
          </p:nvPr>
        </p:nvSpPr>
        <p:spPr>
          <a:xfrm>
            <a:off x="6096000" y="111028"/>
            <a:ext cx="5633853" cy="1124198"/>
          </a:xfrm>
        </p:spPr>
        <p:txBody>
          <a:bodyPr>
            <a:normAutofit fontScale="90000"/>
          </a:bodyPr>
          <a:lstStyle/>
          <a:p>
            <a:pPr algn="ctr"/>
            <a:br>
              <a:rPr lang="en-US" sz="6000" dirty="0">
                <a:latin typeface="Arial Black" panose="020B0A04020102020204" pitchFamily="34" charset="0"/>
              </a:rPr>
            </a:br>
            <a:br>
              <a:rPr lang="en-US" sz="6000" dirty="0">
                <a:latin typeface="Arial Black" panose="020B0A04020102020204" pitchFamily="34" charset="0"/>
              </a:rPr>
            </a:br>
            <a:br>
              <a:rPr lang="en-US" sz="6000" dirty="0">
                <a:latin typeface="Arial Black" panose="020B0A04020102020204" pitchFamily="34" charset="0"/>
              </a:rPr>
            </a:br>
            <a:r>
              <a:rPr lang="en-US" dirty="0">
                <a:latin typeface="Arial Black" panose="020B0A04020102020204" pitchFamily="34" charset="0"/>
              </a:rPr>
              <a:t>HELEN McGARRY </a:t>
            </a:r>
            <a:r>
              <a:rPr lang="en-US" sz="4000" dirty="0">
                <a:latin typeface="Arial Black" panose="020B0A04020102020204" pitchFamily="34" charset="0"/>
              </a:rPr>
              <a:t>Alpha Beta Chapter</a:t>
            </a:r>
            <a:br>
              <a:rPr lang="en-US" sz="4000" dirty="0">
                <a:latin typeface="Arial Black" panose="020B0A04020102020204" pitchFamily="34" charset="0"/>
              </a:rPr>
            </a:br>
            <a:r>
              <a:rPr lang="en-US" sz="4000" dirty="0">
                <a:latin typeface="Arial Black" panose="020B0A04020102020204" pitchFamily="34" charset="0"/>
              </a:rPr>
              <a:t> Initiated 5/1/1964</a:t>
            </a:r>
            <a:br>
              <a:rPr lang="en-US" sz="4000" dirty="0">
                <a:latin typeface="Arial Black" panose="020B0A04020102020204" pitchFamily="34" charset="0"/>
              </a:rPr>
            </a:br>
            <a:r>
              <a:rPr lang="en-US" sz="4000" dirty="0">
                <a:latin typeface="Arial Black" panose="020B0A04020102020204" pitchFamily="34" charset="0"/>
              </a:rPr>
              <a:t>December 20, 2021</a:t>
            </a:r>
            <a:br>
              <a:rPr lang="en-US" sz="4000" dirty="0">
                <a:latin typeface="Arial Black" panose="020B0A04020102020204" pitchFamily="34" charset="0"/>
              </a:rPr>
            </a:br>
            <a:r>
              <a:rPr lang="en-US" sz="4000" dirty="0">
                <a:latin typeface="Arial Black" panose="020B0A04020102020204" pitchFamily="34" charset="0"/>
              </a:rPr>
              <a:t>       57 years</a:t>
            </a:r>
            <a:br>
              <a:rPr lang="en-US" sz="6000" dirty="0">
                <a:latin typeface="Arial Black" panose="020B0A04020102020204" pitchFamily="34" charset="0"/>
              </a:rPr>
            </a:br>
            <a:endParaRPr lang="en-US" dirty="0">
              <a:latin typeface="Arial Black" panose="020B0A04020102020204" pitchFamily="34" charset="0"/>
            </a:endParaRPr>
          </a:p>
        </p:txBody>
      </p:sp>
      <p:pic>
        <p:nvPicPr>
          <p:cNvPr id="7" name="Content Placeholder 6">
            <a:extLst>
              <a:ext uri="{FF2B5EF4-FFF2-40B4-BE49-F238E27FC236}">
                <a16:creationId xmlns:a16="http://schemas.microsoft.com/office/drawing/2014/main" id="{55F78677-D53C-443E-93A5-4C921FA545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363" y="436418"/>
            <a:ext cx="5189900" cy="6224066"/>
          </a:xfrm>
        </p:spPr>
      </p:pic>
      <p:sp>
        <p:nvSpPr>
          <p:cNvPr id="4" name="TextBox 3">
            <a:extLst>
              <a:ext uri="{FF2B5EF4-FFF2-40B4-BE49-F238E27FC236}">
                <a16:creationId xmlns:a16="http://schemas.microsoft.com/office/drawing/2014/main" id="{9DE44BDE-53D3-4E3F-9536-6AA06B8BE4E3}"/>
              </a:ext>
            </a:extLst>
          </p:cNvPr>
          <p:cNvSpPr txBox="1"/>
          <p:nvPr/>
        </p:nvSpPr>
        <p:spPr>
          <a:xfrm>
            <a:off x="5642263" y="297180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422C649-B1C0-4BC4-B7CC-141771292637}"/>
              </a:ext>
            </a:extLst>
          </p:cNvPr>
          <p:cNvSpPr txBox="1"/>
          <p:nvPr/>
        </p:nvSpPr>
        <p:spPr>
          <a:xfrm>
            <a:off x="5844746" y="2837425"/>
            <a:ext cx="6161603" cy="3046988"/>
          </a:xfrm>
          <a:prstGeom prst="rect">
            <a:avLst/>
          </a:prstGeom>
          <a:noFill/>
        </p:spPr>
        <p:txBody>
          <a:bodyPr wrap="square" rtlCol="0">
            <a:spAutoFit/>
          </a:bodyPr>
          <a:lstStyle/>
          <a:p>
            <a:r>
              <a:rPr lang="en-US" sz="2400" dirty="0">
                <a:latin typeface="Arial Black" panose="020B0A04020102020204" pitchFamily="34" charset="0"/>
              </a:rPr>
              <a:t>    Helen was the matriarch of her chapter and held many offices including Chapter President.  Helen was very active at the State level. She attended over 50 Regional and International Conferences.</a:t>
            </a:r>
            <a:r>
              <a:rPr lang="en-US" sz="2400" b="1" dirty="0">
                <a:latin typeface="Arial Black" panose="020B0A04020102020204" pitchFamily="34" charset="0"/>
              </a:rPr>
              <a:t> </a:t>
            </a:r>
          </a:p>
          <a:p>
            <a:r>
              <a:rPr lang="en-US" sz="2400" b="1" dirty="0">
                <a:latin typeface="Arial Black" panose="020B0A04020102020204" pitchFamily="34" charset="0"/>
              </a:rPr>
              <a:t>    Helen was an English teacher in Sharon School system for 25 years.</a:t>
            </a:r>
          </a:p>
        </p:txBody>
      </p:sp>
    </p:spTree>
    <p:extLst>
      <p:ext uri="{BB962C8B-B14F-4D97-AF65-F5344CB8AC3E}">
        <p14:creationId xmlns:p14="http://schemas.microsoft.com/office/powerpoint/2010/main" val="361635727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488D7-AD18-4BD0-967D-E4BF5F9004C1}"/>
              </a:ext>
            </a:extLst>
          </p:cNvPr>
          <p:cNvSpPr>
            <a:spLocks noGrp="1"/>
          </p:cNvSpPr>
          <p:nvPr>
            <p:ph type="title"/>
          </p:nvPr>
        </p:nvSpPr>
        <p:spPr>
          <a:xfrm>
            <a:off x="1676400" y="365125"/>
            <a:ext cx="10515600" cy="2589091"/>
          </a:xfrm>
        </p:spPr>
        <p:txBody>
          <a:bodyPr>
            <a:normAutofit fontScale="90000"/>
          </a:bodyPr>
          <a:lstStyle/>
          <a:p>
            <a:pPr algn="ctr"/>
            <a:r>
              <a:rPr lang="en-US" sz="4900" dirty="0">
                <a:latin typeface="Arial Black" panose="020B0A04020102020204" pitchFamily="34" charset="0"/>
              </a:rPr>
              <a:t>                                       </a:t>
            </a:r>
            <a:br>
              <a:rPr lang="en-US" sz="4900" dirty="0">
                <a:latin typeface="Arial Black" panose="020B0A04020102020204" pitchFamily="34" charset="0"/>
              </a:rPr>
            </a:br>
            <a:r>
              <a:rPr lang="en-US" sz="4900" dirty="0">
                <a:latin typeface="Arial Black" panose="020B0A04020102020204" pitchFamily="34" charset="0"/>
              </a:rPr>
              <a:t>                      </a:t>
            </a:r>
            <a:r>
              <a:rPr lang="en-US" dirty="0">
                <a:latin typeface="Arial Black" panose="020B0A04020102020204" pitchFamily="34" charset="0"/>
              </a:rPr>
              <a:t>LIZ TILEY</a:t>
            </a:r>
            <a:br>
              <a:rPr lang="en-US" sz="4000" dirty="0">
                <a:latin typeface="Arial Black" panose="020B0A04020102020204" pitchFamily="34" charset="0"/>
              </a:rPr>
            </a:br>
            <a:r>
              <a:rPr lang="en-US" sz="4000" dirty="0">
                <a:latin typeface="Arial Black" panose="020B0A04020102020204" pitchFamily="34" charset="0"/>
              </a:rPr>
              <a:t>                            Alpha Epsilon Chapter CHAPTER               Initiated 6/1/2020</a:t>
            </a:r>
            <a:br>
              <a:rPr lang="en-US" sz="4000" dirty="0">
                <a:latin typeface="Arial Black" panose="020B0A04020102020204" pitchFamily="34" charset="0"/>
              </a:rPr>
            </a:br>
            <a:r>
              <a:rPr lang="en-US" sz="4000" dirty="0">
                <a:latin typeface="Arial Black" panose="020B0A04020102020204" pitchFamily="34" charset="0"/>
              </a:rPr>
              <a:t>                               November 23, 2020</a:t>
            </a:r>
            <a:br>
              <a:rPr lang="en-US" sz="4000" dirty="0">
                <a:latin typeface="Arial Black" panose="020B0A04020102020204" pitchFamily="34" charset="0"/>
              </a:rPr>
            </a:br>
            <a:r>
              <a:rPr lang="en-US" sz="4000" dirty="0">
                <a:latin typeface="Arial Black" panose="020B0A04020102020204" pitchFamily="34" charset="0"/>
              </a:rPr>
              <a:t>                            5 months </a:t>
            </a:r>
            <a:br>
              <a:rPr lang="en-US" sz="4000" dirty="0"/>
            </a:br>
            <a:r>
              <a:rPr lang="en-US" sz="4000" dirty="0"/>
              <a:t>                                           </a:t>
            </a:r>
          </a:p>
        </p:txBody>
      </p:sp>
      <p:pic>
        <p:nvPicPr>
          <p:cNvPr id="4" name="Content Placeholder 3" descr="Elizabeth Tiley Obituary">
            <a:extLst>
              <a:ext uri="{FF2B5EF4-FFF2-40B4-BE49-F238E27FC236}">
                <a16:creationId xmlns:a16="http://schemas.microsoft.com/office/drawing/2014/main" id="{A8C77F50-11DD-485E-9D64-6E0B35E3DE39}"/>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1" y="365126"/>
            <a:ext cx="4876799" cy="6127750"/>
          </a:xfrm>
          <a:prstGeom prst="rect">
            <a:avLst/>
          </a:prstGeom>
          <a:noFill/>
          <a:ln>
            <a:noFill/>
          </a:ln>
        </p:spPr>
      </p:pic>
      <p:sp>
        <p:nvSpPr>
          <p:cNvPr id="3" name="TextBox 2">
            <a:extLst>
              <a:ext uri="{FF2B5EF4-FFF2-40B4-BE49-F238E27FC236}">
                <a16:creationId xmlns:a16="http://schemas.microsoft.com/office/drawing/2014/main" id="{CA2E1B7B-E834-40BF-AF17-7D5387172B17}"/>
              </a:ext>
            </a:extLst>
          </p:cNvPr>
          <p:cNvSpPr txBox="1"/>
          <p:nvPr/>
        </p:nvSpPr>
        <p:spPr>
          <a:xfrm>
            <a:off x="6096000" y="3411416"/>
            <a:ext cx="5842000" cy="3046988"/>
          </a:xfrm>
          <a:prstGeom prst="rect">
            <a:avLst/>
          </a:prstGeom>
          <a:noFill/>
        </p:spPr>
        <p:txBody>
          <a:bodyPr wrap="square" rtlCol="0">
            <a:spAutoFit/>
          </a:bodyPr>
          <a:lstStyle/>
          <a:p>
            <a:r>
              <a:rPr lang="en-US" sz="2400" dirty="0">
                <a:latin typeface="Arial Black" panose="020B0A04020102020204" pitchFamily="34" charset="0"/>
              </a:rPr>
              <a:t>    Liz was only a member of Alpha Epsilon Chapter for a short period of time. </a:t>
            </a:r>
          </a:p>
          <a:p>
            <a:endParaRPr lang="en-US" sz="2400" dirty="0">
              <a:latin typeface="Arial Black" panose="020B0A04020102020204" pitchFamily="34" charset="0"/>
            </a:endParaRPr>
          </a:p>
          <a:p>
            <a:r>
              <a:rPr lang="en-US" sz="2400" dirty="0">
                <a:latin typeface="Arial Black" panose="020B0A04020102020204" pitchFamily="34" charset="0"/>
              </a:rPr>
              <a:t>    She  developed adult education programs and was the Director of the Worcester Night Life Program. </a:t>
            </a:r>
          </a:p>
        </p:txBody>
      </p:sp>
    </p:spTree>
    <p:extLst>
      <p:ext uri="{BB962C8B-B14F-4D97-AF65-F5344CB8AC3E}">
        <p14:creationId xmlns:p14="http://schemas.microsoft.com/office/powerpoint/2010/main" val="358978321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2833-ACC9-4456-A0AC-A2B0EE68801B}"/>
              </a:ext>
            </a:extLst>
          </p:cNvPr>
          <p:cNvSpPr>
            <a:spLocks noGrp="1"/>
          </p:cNvSpPr>
          <p:nvPr>
            <p:ph type="title"/>
          </p:nvPr>
        </p:nvSpPr>
        <p:spPr>
          <a:xfrm>
            <a:off x="1450537" y="71347"/>
            <a:ext cx="10515600" cy="2872911"/>
          </a:xfrm>
        </p:spPr>
        <p:txBody>
          <a:bodyPr>
            <a:normAutofit fontScale="90000"/>
          </a:bodyPr>
          <a:lstStyle/>
          <a:p>
            <a:pPr algn="ctr"/>
            <a:r>
              <a:rPr lang="en-US" dirty="0"/>
              <a:t>                                      </a:t>
            </a:r>
            <a:br>
              <a:rPr lang="en-US" dirty="0"/>
            </a:br>
            <a:r>
              <a:rPr lang="en-US" dirty="0"/>
              <a:t>                                      </a:t>
            </a:r>
            <a:br>
              <a:rPr lang="en-US" dirty="0"/>
            </a:br>
            <a:r>
              <a:rPr lang="en-US" dirty="0"/>
              <a:t>                                          </a:t>
            </a:r>
            <a:r>
              <a:rPr lang="en-US" dirty="0">
                <a:latin typeface="Arial Black" panose="020B0A04020102020204" pitchFamily="34" charset="0"/>
              </a:rPr>
              <a:t>MARY EPPICH</a:t>
            </a:r>
            <a:br>
              <a:rPr lang="en-US" dirty="0">
                <a:latin typeface="Arial Black" panose="020B0A04020102020204" pitchFamily="34" charset="0"/>
              </a:rPr>
            </a:br>
            <a:r>
              <a:rPr lang="en-US" dirty="0">
                <a:latin typeface="Arial Black" panose="020B0A04020102020204" pitchFamily="34" charset="0"/>
              </a:rPr>
              <a:t>                            </a:t>
            </a:r>
            <a:r>
              <a:rPr lang="en-US" sz="4000" dirty="0">
                <a:latin typeface="Arial Black" panose="020B0A04020102020204" pitchFamily="34" charset="0"/>
              </a:rPr>
              <a:t>Alpha Zeta Chapter</a:t>
            </a:r>
            <a:br>
              <a:rPr lang="en-US" sz="4000" dirty="0">
                <a:latin typeface="Arial Black" panose="020B0A04020102020204" pitchFamily="34" charset="0"/>
              </a:rPr>
            </a:br>
            <a:r>
              <a:rPr lang="en-US" sz="4000" dirty="0">
                <a:latin typeface="Arial Black" panose="020B0A04020102020204" pitchFamily="34" charset="0"/>
              </a:rPr>
              <a:t>                                Initiated 4/1/1969</a:t>
            </a:r>
            <a:br>
              <a:rPr lang="en-US" sz="4000" dirty="0">
                <a:latin typeface="Arial Black" panose="020B0A04020102020204" pitchFamily="34" charset="0"/>
              </a:rPr>
            </a:br>
            <a:r>
              <a:rPr lang="en-US" sz="4000" dirty="0">
                <a:latin typeface="Arial Black" panose="020B0A04020102020204" pitchFamily="34" charset="0"/>
              </a:rPr>
              <a:t>F                               February 26, 2020</a:t>
            </a:r>
            <a:br>
              <a:rPr lang="en-US" sz="4000" dirty="0">
                <a:latin typeface="Arial Black" panose="020B0A04020102020204" pitchFamily="34" charset="0"/>
              </a:rPr>
            </a:br>
            <a:r>
              <a:rPr lang="en-US" sz="4000" dirty="0">
                <a:latin typeface="Arial Black" panose="020B0A04020102020204" pitchFamily="34" charset="0"/>
              </a:rPr>
              <a:t>                              50 years</a:t>
            </a:r>
            <a:br>
              <a:rPr lang="en-US" sz="4000" dirty="0">
                <a:latin typeface="Arial Black" panose="020B0A04020102020204" pitchFamily="34" charset="0"/>
              </a:rPr>
            </a:br>
            <a:br>
              <a:rPr lang="en-US" sz="4000" dirty="0"/>
            </a:br>
            <a:endParaRPr lang="en-US" sz="4000" dirty="0"/>
          </a:p>
        </p:txBody>
      </p:sp>
      <p:pic>
        <p:nvPicPr>
          <p:cNvPr id="4" name="Content Placeholder 3">
            <a:extLst>
              <a:ext uri="{FF2B5EF4-FFF2-40B4-BE49-F238E27FC236}">
                <a16:creationId xmlns:a16="http://schemas.microsoft.com/office/drawing/2014/main" id="{C7688AC2-E166-4534-85C1-0719E30427B0}"/>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750" y="270852"/>
            <a:ext cx="4894385" cy="6195524"/>
          </a:xfrm>
          <a:prstGeom prst="rect">
            <a:avLst/>
          </a:prstGeom>
          <a:noFill/>
          <a:ln>
            <a:noFill/>
          </a:ln>
        </p:spPr>
      </p:pic>
      <p:sp>
        <p:nvSpPr>
          <p:cNvPr id="3" name="TextBox 2">
            <a:extLst>
              <a:ext uri="{FF2B5EF4-FFF2-40B4-BE49-F238E27FC236}">
                <a16:creationId xmlns:a16="http://schemas.microsoft.com/office/drawing/2014/main" id="{3468E77D-52EC-419E-B42C-FE7C49620646}"/>
              </a:ext>
            </a:extLst>
          </p:cNvPr>
          <p:cNvSpPr txBox="1"/>
          <p:nvPr/>
        </p:nvSpPr>
        <p:spPr>
          <a:xfrm>
            <a:off x="5506722" y="2944258"/>
            <a:ext cx="6459415" cy="4062651"/>
          </a:xfrm>
          <a:prstGeom prst="rect">
            <a:avLst/>
          </a:prstGeom>
          <a:noFill/>
        </p:spPr>
        <p:txBody>
          <a:bodyPr wrap="square" rtlCol="0">
            <a:spAutoFit/>
          </a:bodyPr>
          <a:lstStyle/>
          <a:p>
            <a:r>
              <a:rPr lang="en-US" sz="2400" dirty="0">
                <a:latin typeface="Arial Black" panose="020B0A04020102020204" pitchFamily="34" charset="0"/>
              </a:rPr>
              <a:t>    Mary was a Charter member of Alpha Zeta Chapter.  She served as Chapter President and held many other offices. She was active on the Coordinating Council Council at the state level.</a:t>
            </a:r>
          </a:p>
          <a:p>
            <a:endParaRPr lang="en-US" sz="2400" dirty="0">
              <a:latin typeface="Arial Black" panose="020B0A04020102020204" pitchFamily="34" charset="0"/>
            </a:endParaRPr>
          </a:p>
          <a:p>
            <a:r>
              <a:rPr lang="en-US" sz="2400" dirty="0">
                <a:latin typeface="Arial Black" panose="020B0A04020102020204" pitchFamily="34" charset="0"/>
              </a:rPr>
              <a:t>   She taught at the elementary level for over 40 years in the Norwell Schools.  </a:t>
            </a:r>
          </a:p>
          <a:p>
            <a:r>
              <a:rPr lang="en-US" dirty="0"/>
              <a:t> </a:t>
            </a:r>
          </a:p>
        </p:txBody>
      </p:sp>
    </p:spTree>
    <p:extLst>
      <p:ext uri="{BB962C8B-B14F-4D97-AF65-F5344CB8AC3E}">
        <p14:creationId xmlns:p14="http://schemas.microsoft.com/office/powerpoint/2010/main" val="290112179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4AC16-6848-4B49-8C34-CA8CF6B2D792}"/>
              </a:ext>
            </a:extLst>
          </p:cNvPr>
          <p:cNvSpPr>
            <a:spLocks noGrp="1"/>
          </p:cNvSpPr>
          <p:nvPr>
            <p:ph type="title"/>
          </p:nvPr>
        </p:nvSpPr>
        <p:spPr>
          <a:xfrm>
            <a:off x="1676400" y="365124"/>
            <a:ext cx="10515600" cy="4502440"/>
          </a:xfrm>
        </p:spPr>
        <p:txBody>
          <a:bodyPr>
            <a:normAutofit fontScale="90000"/>
          </a:bodyPr>
          <a:lstStyle/>
          <a:p>
            <a:r>
              <a:rPr lang="en-US" dirty="0">
                <a:latin typeface="Arial Black" panose="020B0A04020102020204" pitchFamily="34" charset="0"/>
              </a:rPr>
              <a:t>                          HELEN FORSGARD</a:t>
            </a:r>
            <a:br>
              <a:rPr lang="en-US" dirty="0">
                <a:latin typeface="Arial Black" panose="020B0A04020102020204" pitchFamily="34" charset="0"/>
              </a:rPr>
            </a:br>
            <a:r>
              <a:rPr lang="en-US" dirty="0">
                <a:latin typeface="Arial Black" panose="020B0A04020102020204" pitchFamily="34" charset="0"/>
              </a:rPr>
              <a:t>                           </a:t>
            </a:r>
            <a:r>
              <a:rPr lang="en-US" sz="4000" dirty="0">
                <a:latin typeface="Arial Black" panose="020B0A04020102020204" pitchFamily="34" charset="0"/>
              </a:rPr>
              <a:t>Alpha Zeta Chapter</a:t>
            </a:r>
            <a:br>
              <a:rPr lang="en-US" sz="4000" dirty="0">
                <a:latin typeface="Arial Black" panose="020B0A04020102020204" pitchFamily="34" charset="0"/>
              </a:rPr>
            </a:br>
            <a:r>
              <a:rPr lang="en-US" sz="4000" dirty="0">
                <a:latin typeface="Arial Black" panose="020B0A04020102020204" pitchFamily="34" charset="0"/>
              </a:rPr>
              <a:t>                               Initiated 10/1/1978</a:t>
            </a:r>
            <a:br>
              <a:rPr lang="en-US" sz="4000" dirty="0">
                <a:latin typeface="Arial Black" panose="020B0A04020102020204" pitchFamily="34" charset="0"/>
              </a:rPr>
            </a:br>
            <a:r>
              <a:rPr lang="en-US" sz="4000" dirty="0">
                <a:latin typeface="Arial Black" panose="020B0A04020102020204" pitchFamily="34" charset="0"/>
              </a:rPr>
              <a:t>                              November 23, 2019</a:t>
            </a:r>
            <a:br>
              <a:rPr lang="en-US" sz="4000" dirty="0">
                <a:latin typeface="Arial Black" panose="020B0A04020102020204" pitchFamily="34" charset="0"/>
              </a:rPr>
            </a:br>
            <a:r>
              <a:rPr lang="en-US" sz="4000" dirty="0">
                <a:latin typeface="Arial Black" panose="020B0A04020102020204" pitchFamily="34" charset="0"/>
              </a:rPr>
              <a:t>                                       41 years</a:t>
            </a:r>
            <a:br>
              <a:rPr lang="en-US" sz="4000" dirty="0">
                <a:latin typeface="Arial Black" panose="020B0A04020102020204" pitchFamily="34" charset="0"/>
              </a:rPr>
            </a:br>
            <a:r>
              <a:rPr lang="en-US" dirty="0">
                <a:latin typeface="Arial Black" panose="020B0A04020102020204" pitchFamily="34" charset="0"/>
              </a:rPr>
              <a:t>                                         </a:t>
            </a:r>
            <a:br>
              <a:rPr lang="en-US" dirty="0">
                <a:latin typeface="Arial Black" panose="020B0A04020102020204" pitchFamily="34" charset="0"/>
              </a:rPr>
            </a:br>
            <a:r>
              <a:rPr lang="en-US" dirty="0"/>
              <a:t>                                       </a:t>
            </a:r>
            <a:br>
              <a:rPr lang="en-US" dirty="0"/>
            </a:br>
            <a:r>
              <a:rPr lang="en-US" dirty="0"/>
              <a:t> </a:t>
            </a:r>
          </a:p>
        </p:txBody>
      </p:sp>
      <p:pic>
        <p:nvPicPr>
          <p:cNvPr id="4" name="Content Placeholder 3" descr="Obituary of Helen A Forsgard">
            <a:extLst>
              <a:ext uri="{FF2B5EF4-FFF2-40B4-BE49-F238E27FC236}">
                <a16:creationId xmlns:a16="http://schemas.microsoft.com/office/drawing/2014/main" id="{D31FCFFF-373C-4FA4-A8DB-59A1A6EB1225}"/>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65124"/>
            <a:ext cx="4678133" cy="6317029"/>
          </a:xfrm>
          <a:prstGeom prst="rect">
            <a:avLst/>
          </a:prstGeom>
          <a:noFill/>
          <a:ln>
            <a:noFill/>
          </a:ln>
        </p:spPr>
      </p:pic>
      <p:sp>
        <p:nvSpPr>
          <p:cNvPr id="3" name="TextBox 2">
            <a:extLst>
              <a:ext uri="{FF2B5EF4-FFF2-40B4-BE49-F238E27FC236}">
                <a16:creationId xmlns:a16="http://schemas.microsoft.com/office/drawing/2014/main" id="{BF3D8647-9C9F-4123-B0F7-89A66522DCD2}"/>
              </a:ext>
            </a:extLst>
          </p:cNvPr>
          <p:cNvSpPr txBox="1"/>
          <p:nvPr/>
        </p:nvSpPr>
        <p:spPr>
          <a:xfrm>
            <a:off x="5674178" y="297180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64AD12A-A6F5-4F1D-8E98-F634F7F56325}"/>
              </a:ext>
            </a:extLst>
          </p:cNvPr>
          <p:cNvSpPr txBox="1"/>
          <p:nvPr/>
        </p:nvSpPr>
        <p:spPr>
          <a:xfrm>
            <a:off x="5328555" y="3072348"/>
            <a:ext cx="6863445" cy="3785652"/>
          </a:xfrm>
          <a:prstGeom prst="rect">
            <a:avLst/>
          </a:prstGeom>
          <a:noFill/>
        </p:spPr>
        <p:txBody>
          <a:bodyPr wrap="square" rtlCol="0">
            <a:spAutoFit/>
          </a:bodyPr>
          <a:lstStyle/>
          <a:p>
            <a:r>
              <a:rPr lang="en-US" dirty="0"/>
              <a:t>    .</a:t>
            </a:r>
            <a:r>
              <a:rPr lang="en-US" sz="2400" dirty="0">
                <a:latin typeface="Arial Black" panose="020B0A04020102020204" pitchFamily="34" charset="0"/>
              </a:rPr>
              <a:t>Helen was a dedicated member and former Chapter President. She was the recipient of the 1990 International Scholarship Award. </a:t>
            </a:r>
          </a:p>
          <a:p>
            <a:endParaRPr lang="en-US" sz="2400" dirty="0">
              <a:latin typeface="Arial Black" panose="020B0A04020102020204" pitchFamily="34" charset="0"/>
            </a:endParaRPr>
          </a:p>
          <a:p>
            <a:r>
              <a:rPr lang="en-US" sz="2400" dirty="0">
                <a:latin typeface="Arial Black" panose="020B0A04020102020204" pitchFamily="34" charset="0"/>
              </a:rPr>
              <a:t>   For 16 years she was the Scituate Jr. High Drama Coach.  Over the years Helen held several teaching positions at multiple colleges throughout Massachusetts.</a:t>
            </a:r>
          </a:p>
        </p:txBody>
      </p:sp>
    </p:spTree>
    <p:extLst>
      <p:ext uri="{BB962C8B-B14F-4D97-AF65-F5344CB8AC3E}">
        <p14:creationId xmlns:p14="http://schemas.microsoft.com/office/powerpoint/2010/main" val="29233884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C967-05C8-4A55-B819-4CFBE9BEC446}"/>
              </a:ext>
            </a:extLst>
          </p:cNvPr>
          <p:cNvSpPr>
            <a:spLocks noGrp="1"/>
          </p:cNvSpPr>
          <p:nvPr>
            <p:ph type="title"/>
          </p:nvPr>
        </p:nvSpPr>
        <p:spPr>
          <a:xfrm>
            <a:off x="1513840" y="45302"/>
            <a:ext cx="10515600" cy="3566259"/>
          </a:xfrm>
        </p:spPr>
        <p:txBody>
          <a:bodyPr>
            <a:normAutofit fontScale="90000"/>
          </a:bodyPr>
          <a:lstStyle/>
          <a:p>
            <a:r>
              <a:rPr lang="en-US" sz="4900" dirty="0"/>
              <a:t>                                  </a:t>
            </a:r>
            <a:r>
              <a:rPr lang="en-US" dirty="0">
                <a:latin typeface="Arial Black" panose="020B0A04020102020204" pitchFamily="34" charset="0"/>
              </a:rPr>
              <a:t>SHEILA  KEARNEY</a:t>
            </a:r>
            <a:br>
              <a:rPr lang="en-US" dirty="0">
                <a:latin typeface="Arial Black" panose="020B0A04020102020204" pitchFamily="34" charset="0"/>
              </a:rPr>
            </a:br>
            <a:r>
              <a:rPr lang="en-US" dirty="0">
                <a:latin typeface="Arial Black" panose="020B0A04020102020204" pitchFamily="34" charset="0"/>
              </a:rPr>
              <a:t>                            </a:t>
            </a:r>
            <a:r>
              <a:rPr lang="en-US" sz="4000" dirty="0">
                <a:latin typeface="Arial Black" panose="020B0A04020102020204" pitchFamily="34" charset="0"/>
              </a:rPr>
              <a:t>Alpha Eta Chapter </a:t>
            </a:r>
            <a:br>
              <a:rPr lang="en-US" sz="4000" dirty="0">
                <a:latin typeface="Arial Black" panose="020B0A04020102020204" pitchFamily="34" charset="0"/>
              </a:rPr>
            </a:br>
            <a:r>
              <a:rPr lang="en-US" sz="4000" dirty="0">
                <a:latin typeface="Arial Black" panose="020B0A04020102020204" pitchFamily="34" charset="0"/>
              </a:rPr>
              <a:t>                               Initiated 5/1/1981</a:t>
            </a:r>
            <a:br>
              <a:rPr lang="en-US" sz="4000" dirty="0">
                <a:latin typeface="Arial Black" panose="020B0A04020102020204" pitchFamily="34" charset="0"/>
              </a:rPr>
            </a:br>
            <a:r>
              <a:rPr lang="en-US" sz="4000" dirty="0">
                <a:latin typeface="Arial Black" panose="020B0A04020102020204" pitchFamily="34" charset="0"/>
              </a:rPr>
              <a:t>                                   April 18, 2020</a:t>
            </a:r>
            <a:br>
              <a:rPr lang="en-US" sz="4000" dirty="0">
                <a:latin typeface="Arial Black" panose="020B0A04020102020204" pitchFamily="34" charset="0"/>
              </a:rPr>
            </a:br>
            <a:r>
              <a:rPr lang="en-US" sz="4000" dirty="0">
                <a:latin typeface="Arial Black" panose="020B0A04020102020204" pitchFamily="34" charset="0"/>
              </a:rPr>
              <a:t>                                       39 years</a:t>
            </a:r>
            <a:br>
              <a:rPr lang="en-US" sz="4000" dirty="0">
                <a:latin typeface="Arial Black" panose="020B0A04020102020204" pitchFamily="34" charset="0"/>
              </a:rPr>
            </a:br>
            <a:r>
              <a:rPr lang="en-US" dirty="0">
                <a:latin typeface="Arial Black" panose="020B0A04020102020204" pitchFamily="34" charset="0"/>
              </a:rPr>
              <a:t>                                      </a:t>
            </a:r>
          </a:p>
        </p:txBody>
      </p:sp>
      <p:pic>
        <p:nvPicPr>
          <p:cNvPr id="4" name="Content Placeholder 3" descr="Sheila P. Kearney, 87">
            <a:extLst>
              <a:ext uri="{FF2B5EF4-FFF2-40B4-BE49-F238E27FC236}">
                <a16:creationId xmlns:a16="http://schemas.microsoft.com/office/drawing/2014/main" id="{BEA2A002-8E82-48B0-A0FA-85F4ECAADC6A}"/>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3779" y="182562"/>
            <a:ext cx="4382814" cy="6492875"/>
          </a:xfrm>
          <a:prstGeom prst="rect">
            <a:avLst/>
          </a:prstGeom>
          <a:noFill/>
          <a:ln>
            <a:noFill/>
          </a:ln>
        </p:spPr>
      </p:pic>
      <p:sp>
        <p:nvSpPr>
          <p:cNvPr id="5" name="TextBox 4">
            <a:extLst>
              <a:ext uri="{FF2B5EF4-FFF2-40B4-BE49-F238E27FC236}">
                <a16:creationId xmlns:a16="http://schemas.microsoft.com/office/drawing/2014/main" id="{AEB20E15-D10D-4B3F-B38A-F30049E6ABF4}"/>
              </a:ext>
            </a:extLst>
          </p:cNvPr>
          <p:cNvSpPr txBox="1"/>
          <p:nvPr/>
        </p:nvSpPr>
        <p:spPr>
          <a:xfrm>
            <a:off x="4784271" y="2958418"/>
            <a:ext cx="7245169" cy="4154984"/>
          </a:xfrm>
          <a:prstGeom prst="rect">
            <a:avLst/>
          </a:prstGeom>
          <a:noFill/>
        </p:spPr>
        <p:txBody>
          <a:bodyPr wrap="square" rtlCol="0">
            <a:spAutoFit/>
          </a:bodyPr>
          <a:lstStyle/>
          <a:p>
            <a:r>
              <a:rPr lang="en-US" sz="2400" b="1" dirty="0">
                <a:latin typeface="Arial Black" panose="020B0A04020102020204" pitchFamily="34" charset="0"/>
              </a:rPr>
              <a:t>    Sheila was initially initiated into Omega Chapter and transferred into Alpha Eta Chapter when her chapter dissolved.  She was active at the chapter level as well as at the state level.  </a:t>
            </a:r>
          </a:p>
          <a:p>
            <a:r>
              <a:rPr lang="en-US" sz="2400" b="1" dirty="0">
                <a:latin typeface="Arial Black" panose="020B0A04020102020204" pitchFamily="34" charset="0"/>
              </a:rPr>
              <a:t>    She was an elementary teacher at the Stanley School for 40 years and was a supervisor of student teachers in Swampscott for Salem State University for 14 years.  </a:t>
            </a:r>
          </a:p>
          <a:p>
            <a:r>
              <a:rPr lang="en-US" sz="2400" b="1" dirty="0">
                <a:latin typeface="Arial Black" panose="020B0A04020102020204" pitchFamily="34" charset="0"/>
              </a:rPr>
              <a:t> </a:t>
            </a:r>
          </a:p>
        </p:txBody>
      </p:sp>
    </p:spTree>
    <p:extLst>
      <p:ext uri="{BB962C8B-B14F-4D97-AF65-F5344CB8AC3E}">
        <p14:creationId xmlns:p14="http://schemas.microsoft.com/office/powerpoint/2010/main" val="18726261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F5AD6-C6E1-41DD-BDAF-7395ABD8FFC0}"/>
              </a:ext>
            </a:extLst>
          </p:cNvPr>
          <p:cNvSpPr>
            <a:spLocks noGrp="1"/>
          </p:cNvSpPr>
          <p:nvPr>
            <p:ph type="title"/>
          </p:nvPr>
        </p:nvSpPr>
        <p:spPr>
          <a:xfrm>
            <a:off x="838200" y="365125"/>
            <a:ext cx="5481320" cy="6215289"/>
          </a:xfrm>
        </p:spPr>
        <p:txBody>
          <a:bodyPr/>
          <a:lstStyle/>
          <a:p>
            <a:r>
              <a:rPr lang="en-US" dirty="0"/>
              <a:t>V</a:t>
            </a:r>
          </a:p>
        </p:txBody>
      </p:sp>
      <p:sp>
        <p:nvSpPr>
          <p:cNvPr id="3" name="Content Placeholder 2">
            <a:extLst>
              <a:ext uri="{FF2B5EF4-FFF2-40B4-BE49-F238E27FC236}">
                <a16:creationId xmlns:a16="http://schemas.microsoft.com/office/drawing/2014/main" id="{A9BD880B-E66C-4F4C-8F6C-28E2C6880EFF}"/>
              </a:ext>
            </a:extLst>
          </p:cNvPr>
          <p:cNvSpPr>
            <a:spLocks noGrp="1"/>
          </p:cNvSpPr>
          <p:nvPr>
            <p:ph idx="1"/>
          </p:nvPr>
        </p:nvSpPr>
        <p:spPr>
          <a:xfrm>
            <a:off x="4702628" y="188837"/>
            <a:ext cx="7225211" cy="5811838"/>
          </a:xfrm>
        </p:spPr>
        <p:txBody>
          <a:bodyPr>
            <a:normAutofit/>
          </a:bodyPr>
          <a:lstStyle/>
          <a:p>
            <a:pPr marL="0" indent="0" algn="ctr">
              <a:buNone/>
            </a:pPr>
            <a:r>
              <a:rPr lang="en-US" sz="4000" dirty="0">
                <a:latin typeface="Arial Black" panose="020B0A04020102020204" pitchFamily="34" charset="0"/>
              </a:rPr>
              <a:t>LINDA UPPER</a:t>
            </a:r>
          </a:p>
          <a:p>
            <a:pPr marL="0" indent="0" algn="ctr">
              <a:buNone/>
            </a:pPr>
            <a:r>
              <a:rPr lang="en-US" sz="3600" dirty="0">
                <a:latin typeface="Arial Black" panose="020B0A04020102020204" pitchFamily="34" charset="0"/>
              </a:rPr>
              <a:t>Alpha Eta Chapter</a:t>
            </a:r>
          </a:p>
          <a:p>
            <a:pPr marL="0" indent="0" algn="ctr">
              <a:buNone/>
            </a:pPr>
            <a:r>
              <a:rPr lang="en-US" sz="3600" dirty="0">
                <a:latin typeface="Arial Black" panose="020B0A04020102020204" pitchFamily="34" charset="0"/>
              </a:rPr>
              <a:t>Initiated 5/1/1981</a:t>
            </a:r>
          </a:p>
          <a:p>
            <a:pPr marL="0" indent="0" algn="ctr">
              <a:buNone/>
            </a:pPr>
            <a:r>
              <a:rPr lang="en-US" sz="3600" dirty="0">
                <a:latin typeface="Arial Black" panose="020B0A04020102020204" pitchFamily="34" charset="0"/>
              </a:rPr>
              <a:t>January 28, 2020</a:t>
            </a:r>
          </a:p>
          <a:p>
            <a:pPr marL="0" indent="0" algn="ctr">
              <a:buNone/>
            </a:pPr>
            <a:r>
              <a:rPr lang="en-US" sz="3600" dirty="0">
                <a:latin typeface="Arial Black" panose="020B0A04020102020204" pitchFamily="34" charset="0"/>
              </a:rPr>
              <a:t>39 years</a:t>
            </a:r>
          </a:p>
          <a:p>
            <a:pPr marL="0" indent="0" algn="ctr">
              <a:buNone/>
            </a:pPr>
            <a:endParaRPr lang="en-US" sz="3600" dirty="0">
              <a:latin typeface="Arial Black" panose="020B0A04020102020204" pitchFamily="34" charset="0"/>
            </a:endParaRPr>
          </a:p>
          <a:p>
            <a:pPr marL="0" indent="0">
              <a:buNone/>
            </a:pPr>
            <a:r>
              <a:rPr lang="en-US" sz="2400" dirty="0">
                <a:latin typeface="Arial Black" panose="020B0A04020102020204" pitchFamily="34" charset="0"/>
              </a:rPr>
              <a:t>    </a:t>
            </a:r>
            <a:endParaRPr lang="en-US" dirty="0"/>
          </a:p>
        </p:txBody>
      </p:sp>
      <p:pic>
        <p:nvPicPr>
          <p:cNvPr id="5" name="Picture 4">
            <a:extLst>
              <a:ext uri="{FF2B5EF4-FFF2-40B4-BE49-F238E27FC236}">
                <a16:creationId xmlns:a16="http://schemas.microsoft.com/office/drawing/2014/main" id="{4FD77C62-F2D2-48E1-AABD-AB4D8B2A8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 y="212952"/>
            <a:ext cx="4827089" cy="6432096"/>
          </a:xfrm>
          <a:prstGeom prst="rect">
            <a:avLst/>
          </a:prstGeom>
        </p:spPr>
      </p:pic>
      <p:sp>
        <p:nvSpPr>
          <p:cNvPr id="6" name="TextBox 5">
            <a:extLst>
              <a:ext uri="{FF2B5EF4-FFF2-40B4-BE49-F238E27FC236}">
                <a16:creationId xmlns:a16="http://schemas.microsoft.com/office/drawing/2014/main" id="{DC4685C4-BBE6-48DA-8816-C72A8BA192E1}"/>
              </a:ext>
            </a:extLst>
          </p:cNvPr>
          <p:cNvSpPr txBox="1"/>
          <p:nvPr/>
        </p:nvSpPr>
        <p:spPr>
          <a:xfrm flipH="1">
            <a:off x="5215465" y="3341667"/>
            <a:ext cx="6712374" cy="3046988"/>
          </a:xfrm>
          <a:prstGeom prst="rect">
            <a:avLst/>
          </a:prstGeom>
          <a:noFill/>
        </p:spPr>
        <p:txBody>
          <a:bodyPr wrap="square" rtlCol="0">
            <a:spAutoFit/>
          </a:bodyPr>
          <a:lstStyle/>
          <a:p>
            <a:r>
              <a:rPr lang="en-US" sz="2400" dirty="0">
                <a:latin typeface="Arial Black" panose="020B0A04020102020204" pitchFamily="34" charset="0"/>
              </a:rPr>
              <a:t>    Linda was an active member for as long as her health permitted and will be remembered for her lovely smile and warm, cheerful disposition.                                               </a:t>
            </a:r>
          </a:p>
          <a:p>
            <a:r>
              <a:rPr lang="en-US" sz="2400" dirty="0">
                <a:latin typeface="Arial Black" panose="020B0A04020102020204" pitchFamily="34" charset="0"/>
              </a:rPr>
              <a:t>    She loved music and was a band director and music teacher for 39 years at the Masconomet Middle School in Boxford.</a:t>
            </a:r>
          </a:p>
        </p:txBody>
      </p:sp>
    </p:spTree>
    <p:extLst>
      <p:ext uri="{BB962C8B-B14F-4D97-AF65-F5344CB8AC3E}">
        <p14:creationId xmlns:p14="http://schemas.microsoft.com/office/powerpoint/2010/main" val="1713692867"/>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E0C052-211F-4FAB-AD4C-0E9853D50A07}"/>
              </a:ext>
            </a:extLst>
          </p:cNvPr>
          <p:cNvSpPr>
            <a:spLocks noGrp="1"/>
          </p:cNvSpPr>
          <p:nvPr>
            <p:ph type="subTitle" idx="1"/>
          </p:nvPr>
        </p:nvSpPr>
        <p:spPr>
          <a:xfrm>
            <a:off x="1969477" y="1773238"/>
            <a:ext cx="9144000" cy="1655762"/>
          </a:xfrm>
        </p:spPr>
        <p:txBody>
          <a:bodyPr>
            <a:normAutofit/>
          </a:bodyPr>
          <a:lstStyle/>
          <a:p>
            <a:r>
              <a:rPr lang="en-US" dirty="0"/>
              <a:t>                                                                 </a:t>
            </a:r>
          </a:p>
          <a:p>
            <a:r>
              <a:rPr lang="en-US" dirty="0"/>
              <a:t>                    </a:t>
            </a:r>
          </a:p>
          <a:p>
            <a:r>
              <a:rPr lang="en-US" dirty="0"/>
              <a:t>      </a:t>
            </a:r>
          </a:p>
        </p:txBody>
      </p:sp>
      <p:sp>
        <p:nvSpPr>
          <p:cNvPr id="6" name="Title 5">
            <a:extLst>
              <a:ext uri="{FF2B5EF4-FFF2-40B4-BE49-F238E27FC236}">
                <a16:creationId xmlns:a16="http://schemas.microsoft.com/office/drawing/2014/main" id="{082FF8A6-9493-419B-9F1B-9C45E34CB98D}"/>
              </a:ext>
            </a:extLst>
          </p:cNvPr>
          <p:cNvSpPr>
            <a:spLocks noGrp="1"/>
          </p:cNvSpPr>
          <p:nvPr>
            <p:ph type="ctrTitle"/>
          </p:nvPr>
        </p:nvSpPr>
        <p:spPr>
          <a:xfrm>
            <a:off x="6270170" y="1016002"/>
            <a:ext cx="5478253" cy="3788228"/>
          </a:xfrm>
        </p:spPr>
        <p:txBody>
          <a:bodyPr>
            <a:normAutofit fontScale="90000"/>
          </a:bodyPr>
          <a:lstStyle/>
          <a:p>
            <a:r>
              <a:rPr lang="en-US" sz="4400" dirty="0"/>
              <a:t>                                      </a:t>
            </a:r>
            <a:br>
              <a:rPr lang="en-US" sz="4400" dirty="0"/>
            </a:br>
            <a:r>
              <a:rPr lang="en-US" sz="4400" dirty="0">
                <a:latin typeface="Arial Black" panose="020B0A04020102020204" pitchFamily="34" charset="0"/>
              </a:rPr>
              <a:t> </a:t>
            </a:r>
            <a:br>
              <a:rPr lang="en-US" sz="4400" dirty="0">
                <a:latin typeface="Arial Black" panose="020B0A04020102020204" pitchFamily="34" charset="0"/>
              </a:rPr>
            </a:br>
            <a:r>
              <a:rPr lang="en-US" sz="4400" dirty="0">
                <a:latin typeface="Arial Black" panose="020B0A04020102020204" pitchFamily="34" charset="0"/>
              </a:rPr>
              <a:t> </a:t>
            </a:r>
            <a:br>
              <a:rPr lang="en-US" sz="4400" dirty="0">
                <a:latin typeface="Arial Black" panose="020B0A04020102020204" pitchFamily="34" charset="0"/>
              </a:rPr>
            </a:br>
            <a:r>
              <a:rPr lang="en-US" sz="4400" dirty="0">
                <a:latin typeface="Arial Black" panose="020B0A04020102020204" pitchFamily="34" charset="0"/>
              </a:rPr>
              <a:t> JANET REGAN </a:t>
            </a:r>
            <a:r>
              <a:rPr lang="en-US" sz="4400" dirty="0"/>
              <a:t>       </a:t>
            </a:r>
            <a:br>
              <a:rPr lang="en-US" sz="4400" dirty="0"/>
            </a:br>
            <a:r>
              <a:rPr lang="en-US" sz="4000" b="1" dirty="0">
                <a:latin typeface="Arial Black" panose="020B0A04020102020204" pitchFamily="34" charset="0"/>
              </a:rPr>
              <a:t>Alpha Chapter                         Initiated 11/1/1973</a:t>
            </a:r>
            <a:br>
              <a:rPr lang="en-US" sz="4000" dirty="0">
                <a:latin typeface="Arial Black" panose="020B0A04020102020204" pitchFamily="34" charset="0"/>
              </a:rPr>
            </a:br>
            <a:r>
              <a:rPr lang="en-US" sz="4000" dirty="0">
                <a:latin typeface="Arial Black" panose="020B0A04020102020204" pitchFamily="34" charset="0"/>
              </a:rPr>
              <a:t>April 22, 2020</a:t>
            </a:r>
            <a:br>
              <a:rPr lang="en-US" sz="4000" dirty="0">
                <a:latin typeface="Arial Black" panose="020B0A04020102020204" pitchFamily="34" charset="0"/>
              </a:rPr>
            </a:br>
            <a:r>
              <a:rPr lang="en-US" sz="4000" dirty="0">
                <a:latin typeface="Arial Black" panose="020B0A04020102020204" pitchFamily="34" charset="0"/>
              </a:rPr>
              <a:t>47 years  </a:t>
            </a:r>
            <a:br>
              <a:rPr lang="en-US" sz="4000" dirty="0">
                <a:latin typeface="Arial Black" panose="020B0A04020102020204" pitchFamily="34" charset="0"/>
              </a:rPr>
            </a:br>
            <a:br>
              <a:rPr lang="en-US" sz="4000" dirty="0">
                <a:latin typeface="Arial Black" panose="020B0A04020102020204" pitchFamily="34" charset="0"/>
              </a:rPr>
            </a:br>
            <a:r>
              <a:rPr lang="en-US" sz="4000" dirty="0">
                <a:latin typeface="Arial Black" panose="020B0A04020102020204" pitchFamily="34" charset="0"/>
              </a:rPr>
              <a:t>    </a:t>
            </a:r>
            <a:br>
              <a:rPr lang="en-US" sz="4000" dirty="0"/>
            </a:br>
            <a:br>
              <a:rPr lang="en-US" sz="4000" dirty="0"/>
            </a:br>
            <a:r>
              <a:rPr lang="en-US" sz="4400" dirty="0"/>
              <a:t>                                                                 </a:t>
            </a:r>
          </a:p>
        </p:txBody>
      </p:sp>
      <p:sp>
        <p:nvSpPr>
          <p:cNvPr id="5" name="Rectangle 2">
            <a:extLst>
              <a:ext uri="{FF2B5EF4-FFF2-40B4-BE49-F238E27FC236}">
                <a16:creationId xmlns:a16="http://schemas.microsoft.com/office/drawing/2014/main" id="{5FF656C0-BE5A-4C3F-A845-E147F5B98518}"/>
              </a:ext>
            </a:extLst>
          </p:cNvPr>
          <p:cNvSpPr>
            <a:spLocks noChangeArrowheads="1"/>
          </p:cNvSpPr>
          <p:nvPr/>
        </p:nvSpPr>
        <p:spPr bwMode="auto">
          <a:xfrm>
            <a:off x="5438063" y="2910116"/>
            <a:ext cx="675393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2400" b="0" i="0" u="none" strike="noStrike" cap="none" normalizeH="0" baseline="0" dirty="0" bmk="Text13">
                <a:ln>
                  <a:noFill/>
                </a:ln>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   During her long, devoted membership in Alpha </a:t>
            </a:r>
            <a:r>
              <a:rPr lang="en-US" altLang="en-US" sz="2400" dirty="0" bmk="Text13">
                <a:latin typeface="Arial Black" panose="020B0A04020102020204" pitchFamily="34" charset="0"/>
                <a:ea typeface="Calibri" panose="020F0502020204030204" pitchFamily="34" charset="0"/>
                <a:cs typeface="Times New Roman" panose="02020603050405020304" pitchFamily="18" charset="0"/>
              </a:rPr>
              <a:t>Chapter, Janet held a variety of offices, including Chapter President.</a:t>
            </a:r>
            <a:endParaRPr kumimoji="0" lang="en-US" altLang="en-US" sz="2400" b="0" i="0" u="none" strike="noStrike" cap="none" normalizeH="0" baseline="0" dirty="0" bmk="Text13">
              <a:ln>
                <a:noFill/>
              </a:ln>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bmk="Text13">
              <a:latin typeface="Arial Black" panose="020B0A040201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bmk="Text13">
                <a:ln>
                  <a:noFill/>
                </a:ln>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    She worked for many years as a Speech Language Pathologist in the Springfield Public Schools and then became</a:t>
            </a:r>
            <a:r>
              <a:rPr lang="en-US" altLang="en-US" sz="2400" dirty="0" bmk="Text13">
                <a:latin typeface="Arial Black" panose="020B0A04020102020204" pitchFamily="34" charset="0"/>
              </a:rPr>
              <a:t> </a:t>
            </a:r>
            <a:r>
              <a:rPr kumimoji="0" lang="en-US" altLang="en-US" sz="2400" b="0" i="0" u="none" strike="noStrike" cap="none" normalizeH="0" baseline="0" dirty="0" bmk="Text13">
                <a:ln>
                  <a:noFill/>
                </a:ln>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a supervisor of speech/language/hearing/ and vision staff in that system. </a:t>
            </a:r>
            <a:endParaRPr kumimoji="0" lang="en-US" altLang="en-US" sz="2400" b="0" i="0" u="none" strike="noStrike" cap="none" normalizeH="0" baseline="0" dirty="0">
              <a:ln>
                <a:noFill/>
              </a:ln>
              <a:solidFill>
                <a:schemeClr val="tx1"/>
              </a:solidFill>
              <a:effectLst/>
              <a:latin typeface="Arial Black" panose="020B0A04020102020204" pitchFamily="34" charset="0"/>
            </a:endParaRPr>
          </a:p>
        </p:txBody>
      </p:sp>
      <p:pic>
        <p:nvPicPr>
          <p:cNvPr id="7" name="Picture 6">
            <a:extLst>
              <a:ext uri="{FF2B5EF4-FFF2-40B4-BE49-F238E27FC236}">
                <a16:creationId xmlns:a16="http://schemas.microsoft.com/office/drawing/2014/main" id="{376CF54D-DEDD-4BE7-99B6-ECAE7C159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12" y="351950"/>
            <a:ext cx="4903555" cy="5903784"/>
          </a:xfrm>
          <a:prstGeom prst="rect">
            <a:avLst/>
          </a:prstGeom>
        </p:spPr>
      </p:pic>
    </p:spTree>
    <p:extLst>
      <p:ext uri="{BB962C8B-B14F-4D97-AF65-F5344CB8AC3E}">
        <p14:creationId xmlns:p14="http://schemas.microsoft.com/office/powerpoint/2010/main" val="167894998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80E6-C21F-45C2-8D08-78EE365FB705}"/>
              </a:ext>
            </a:extLst>
          </p:cNvPr>
          <p:cNvSpPr>
            <a:spLocks noGrp="1"/>
          </p:cNvSpPr>
          <p:nvPr>
            <p:ph type="title"/>
          </p:nvPr>
        </p:nvSpPr>
        <p:spPr>
          <a:xfrm>
            <a:off x="4163785" y="14604"/>
            <a:ext cx="7799615" cy="3414396"/>
          </a:xfrm>
        </p:spPr>
        <p:txBody>
          <a:bodyPr>
            <a:normAutofit fontScale="90000"/>
          </a:bodyPr>
          <a:lstStyle/>
          <a:p>
            <a:r>
              <a:rPr lang="en-US" dirty="0"/>
              <a:t>              </a:t>
            </a:r>
            <a:r>
              <a:rPr lang="en-US" dirty="0">
                <a:latin typeface="Arial Black" panose="020B0A04020102020204" pitchFamily="34" charset="0"/>
              </a:rPr>
              <a:t>ESTELLE BLACKMAN</a:t>
            </a:r>
            <a:br>
              <a:rPr lang="en-US" dirty="0">
                <a:latin typeface="Arial Black" panose="020B0A04020102020204" pitchFamily="34" charset="0"/>
              </a:rPr>
            </a:br>
            <a:r>
              <a:rPr lang="en-US" dirty="0">
                <a:latin typeface="Arial Black" panose="020B0A04020102020204" pitchFamily="34" charset="0"/>
              </a:rPr>
              <a:t>           </a:t>
            </a:r>
            <a:r>
              <a:rPr lang="en-US" sz="4000" dirty="0">
                <a:latin typeface="Arial Black" panose="020B0A04020102020204" pitchFamily="34" charset="0"/>
              </a:rPr>
              <a:t>Alpha Kappa Chapter  </a:t>
            </a:r>
            <a:br>
              <a:rPr lang="en-US" sz="4000" dirty="0">
                <a:latin typeface="Arial Black" panose="020B0A04020102020204" pitchFamily="34" charset="0"/>
              </a:rPr>
            </a:br>
            <a:r>
              <a:rPr lang="en-US" sz="4000" dirty="0">
                <a:latin typeface="Arial Black" panose="020B0A04020102020204" pitchFamily="34" charset="0"/>
              </a:rPr>
              <a:t>              Initiated 4/1/1974</a:t>
            </a:r>
            <a:br>
              <a:rPr lang="en-US" sz="4000" dirty="0">
                <a:latin typeface="Arial Black" panose="020B0A04020102020204" pitchFamily="34" charset="0"/>
              </a:rPr>
            </a:br>
            <a:r>
              <a:rPr lang="en-US" sz="4000" dirty="0">
                <a:latin typeface="Arial Black" panose="020B0A04020102020204" pitchFamily="34" charset="0"/>
              </a:rPr>
              <a:t>                  March 5, 2020</a:t>
            </a:r>
            <a:br>
              <a:rPr lang="en-US" sz="4000" dirty="0">
                <a:latin typeface="Arial Black" panose="020B0A04020102020204" pitchFamily="34" charset="0"/>
              </a:rPr>
            </a:br>
            <a:r>
              <a:rPr lang="en-US" sz="4000" dirty="0">
                <a:latin typeface="Arial Black" panose="020B0A04020102020204" pitchFamily="34" charset="0"/>
              </a:rPr>
              <a:t>                       46 years</a:t>
            </a:r>
          </a:p>
        </p:txBody>
      </p:sp>
      <p:pic>
        <p:nvPicPr>
          <p:cNvPr id="4" name="Content Placeholder 3" descr="Obituary of Estelle J. Blackman">
            <a:extLst>
              <a:ext uri="{FF2B5EF4-FFF2-40B4-BE49-F238E27FC236}">
                <a16:creationId xmlns:a16="http://schemas.microsoft.com/office/drawing/2014/main" id="{12ED071A-428E-4609-8965-291C9A211BC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2579" y="350521"/>
            <a:ext cx="4829908" cy="6492875"/>
          </a:xfrm>
          <a:prstGeom prst="rect">
            <a:avLst/>
          </a:prstGeom>
          <a:noFill/>
          <a:ln>
            <a:noFill/>
          </a:ln>
        </p:spPr>
      </p:pic>
      <p:sp>
        <p:nvSpPr>
          <p:cNvPr id="5" name="TextBox 4">
            <a:extLst>
              <a:ext uri="{FF2B5EF4-FFF2-40B4-BE49-F238E27FC236}">
                <a16:creationId xmlns:a16="http://schemas.microsoft.com/office/drawing/2014/main" id="{10E2B700-A5BF-48D9-9908-AFA6E7418C77}"/>
              </a:ext>
            </a:extLst>
          </p:cNvPr>
          <p:cNvSpPr txBox="1"/>
          <p:nvPr/>
        </p:nvSpPr>
        <p:spPr>
          <a:xfrm>
            <a:off x="5436524" y="3289539"/>
            <a:ext cx="6392897" cy="3693319"/>
          </a:xfrm>
          <a:prstGeom prst="rect">
            <a:avLst/>
          </a:prstGeom>
          <a:noFill/>
        </p:spPr>
        <p:txBody>
          <a:bodyPr wrap="square" rtlCol="0">
            <a:spAutoFit/>
          </a:bodyPr>
          <a:lstStyle/>
          <a:p>
            <a:r>
              <a:rPr lang="en-US" sz="2400" dirty="0">
                <a:latin typeface="Arial Black" panose="020B0A04020102020204" pitchFamily="34" charset="0"/>
              </a:rPr>
              <a:t>    Estelle was an active member of her chapter, serving in many various offices, including Chapter President.</a:t>
            </a:r>
          </a:p>
          <a:p>
            <a:endParaRPr lang="en-US" sz="2400" dirty="0">
              <a:latin typeface="Arial Black" panose="020B0A04020102020204" pitchFamily="34" charset="0"/>
            </a:endParaRPr>
          </a:p>
          <a:p>
            <a:r>
              <a:rPr lang="en-US" sz="2400" dirty="0">
                <a:latin typeface="Arial Black" panose="020B0A04020102020204" pitchFamily="34" charset="0"/>
              </a:rPr>
              <a:t>    She was a teacher in the Brockton at the Lincoln Elementary School, West Jr. High School, Gilmore Elementary School, old Brockton High School.</a:t>
            </a:r>
          </a:p>
          <a:p>
            <a:endParaRPr lang="en-US" dirty="0"/>
          </a:p>
        </p:txBody>
      </p:sp>
    </p:spTree>
    <p:extLst>
      <p:ext uri="{BB962C8B-B14F-4D97-AF65-F5344CB8AC3E}">
        <p14:creationId xmlns:p14="http://schemas.microsoft.com/office/powerpoint/2010/main" val="324664169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C455-6456-4603-A892-BF4D8AEACA82}"/>
              </a:ext>
            </a:extLst>
          </p:cNvPr>
          <p:cNvSpPr>
            <a:spLocks noGrp="1"/>
          </p:cNvSpPr>
          <p:nvPr>
            <p:ph type="title"/>
          </p:nvPr>
        </p:nvSpPr>
        <p:spPr>
          <a:xfrm>
            <a:off x="5136381" y="177619"/>
            <a:ext cx="6803575" cy="2902289"/>
          </a:xfrm>
        </p:spPr>
        <p:txBody>
          <a:bodyPr>
            <a:normAutofit fontScale="90000"/>
          </a:bodyPr>
          <a:lstStyle/>
          <a:p>
            <a:pPr algn="ctr"/>
            <a:r>
              <a:rPr lang="en-US" dirty="0"/>
              <a:t>                              </a:t>
            </a:r>
            <a:br>
              <a:rPr lang="en-US" dirty="0">
                <a:latin typeface="Arial Black" panose="020B0A04020102020204" pitchFamily="34" charset="0"/>
              </a:rPr>
            </a:br>
            <a:r>
              <a:rPr lang="en-US" dirty="0">
                <a:latin typeface="Arial Black" panose="020B0A04020102020204" pitchFamily="34" charset="0"/>
              </a:rPr>
              <a:t>  MARCIA CROOKS</a:t>
            </a:r>
            <a:br>
              <a:rPr lang="en-US" dirty="0">
                <a:latin typeface="Arial Black" panose="020B0A04020102020204" pitchFamily="34" charset="0"/>
              </a:rPr>
            </a:br>
            <a:r>
              <a:rPr lang="en-US" dirty="0">
                <a:latin typeface="Arial Black" panose="020B0A04020102020204" pitchFamily="34" charset="0"/>
              </a:rPr>
              <a:t>   </a:t>
            </a:r>
            <a:r>
              <a:rPr lang="en-US" sz="4000" dirty="0">
                <a:latin typeface="Arial Black" panose="020B0A04020102020204" pitchFamily="34" charset="0"/>
              </a:rPr>
              <a:t>Alpha Kappa Chapter</a:t>
            </a:r>
            <a:br>
              <a:rPr lang="en-US" sz="4000" dirty="0">
                <a:latin typeface="Arial Black" panose="020B0A04020102020204" pitchFamily="34" charset="0"/>
              </a:rPr>
            </a:br>
            <a:r>
              <a:rPr lang="en-US" sz="4000" dirty="0">
                <a:latin typeface="Arial Black" panose="020B0A04020102020204" pitchFamily="34" charset="0"/>
              </a:rPr>
              <a:t>      Initiated 5/1/1979</a:t>
            </a:r>
            <a:br>
              <a:rPr lang="en-US" sz="4000" dirty="0">
                <a:latin typeface="Arial Black" panose="020B0A04020102020204" pitchFamily="34" charset="0"/>
              </a:rPr>
            </a:br>
            <a:r>
              <a:rPr lang="en-US" sz="4000" dirty="0">
                <a:latin typeface="Arial Black" panose="020B0A04020102020204" pitchFamily="34" charset="0"/>
              </a:rPr>
              <a:t>    July 3, 2020</a:t>
            </a:r>
            <a:br>
              <a:rPr lang="en-US" sz="4000" dirty="0">
                <a:latin typeface="Arial Black" panose="020B0A04020102020204" pitchFamily="34" charset="0"/>
              </a:rPr>
            </a:br>
            <a:r>
              <a:rPr lang="en-US" sz="4000" dirty="0">
                <a:latin typeface="Arial Black" panose="020B0A04020102020204" pitchFamily="34" charset="0"/>
              </a:rPr>
              <a:t>        41 years</a:t>
            </a:r>
          </a:p>
        </p:txBody>
      </p:sp>
      <p:pic>
        <p:nvPicPr>
          <p:cNvPr id="4" name="Content Placeholder 3">
            <a:extLst>
              <a:ext uri="{FF2B5EF4-FFF2-40B4-BE49-F238E27FC236}">
                <a16:creationId xmlns:a16="http://schemas.microsoft.com/office/drawing/2014/main" id="{44C45E2E-D09E-46AB-B1C9-58A4F46ADCC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2046" y="365124"/>
            <a:ext cx="4884335" cy="6127751"/>
          </a:xfrm>
          <a:prstGeom prst="rect">
            <a:avLst/>
          </a:prstGeom>
          <a:noFill/>
          <a:ln>
            <a:noFill/>
          </a:ln>
        </p:spPr>
      </p:pic>
      <p:sp>
        <p:nvSpPr>
          <p:cNvPr id="3" name="TextBox 2">
            <a:extLst>
              <a:ext uri="{FF2B5EF4-FFF2-40B4-BE49-F238E27FC236}">
                <a16:creationId xmlns:a16="http://schemas.microsoft.com/office/drawing/2014/main" id="{3C190711-F52A-4380-87CC-CA2997FDC412}"/>
              </a:ext>
            </a:extLst>
          </p:cNvPr>
          <p:cNvSpPr txBox="1"/>
          <p:nvPr/>
        </p:nvSpPr>
        <p:spPr>
          <a:xfrm>
            <a:off x="5136381" y="3171984"/>
            <a:ext cx="6803574" cy="3416320"/>
          </a:xfrm>
          <a:prstGeom prst="rect">
            <a:avLst/>
          </a:prstGeom>
          <a:noFill/>
        </p:spPr>
        <p:txBody>
          <a:bodyPr wrap="square" rtlCol="0">
            <a:spAutoFit/>
          </a:bodyPr>
          <a:lstStyle/>
          <a:p>
            <a:r>
              <a:rPr lang="en-US" sz="2400" dirty="0">
                <a:latin typeface="Arial Black" panose="020B0A04020102020204" pitchFamily="34" charset="0"/>
              </a:rPr>
              <a:t>    Marcia was a dedicated member and served as Chapter Treasurer for 20 years.  She also served on many state committees. </a:t>
            </a:r>
          </a:p>
          <a:p>
            <a:endParaRPr lang="en-US" sz="2400" dirty="0">
              <a:latin typeface="Arial Black" panose="020B0A04020102020204" pitchFamily="34" charset="0"/>
            </a:endParaRPr>
          </a:p>
          <a:p>
            <a:r>
              <a:rPr lang="en-US" sz="2400" dirty="0">
                <a:latin typeface="Arial Black" panose="020B0A04020102020204" pitchFamily="34" charset="0"/>
              </a:rPr>
              <a:t>    She taught and served as Director of Physical Education and Coordinator of Health Education (K-12) in the Abington schools for 37 years</a:t>
            </a:r>
            <a:r>
              <a:rPr lang="en-US" dirty="0"/>
              <a:t>. </a:t>
            </a:r>
          </a:p>
        </p:txBody>
      </p:sp>
    </p:spTree>
    <p:extLst>
      <p:ext uri="{BB962C8B-B14F-4D97-AF65-F5344CB8AC3E}">
        <p14:creationId xmlns:p14="http://schemas.microsoft.com/office/powerpoint/2010/main" val="183943154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65A96-F6A2-4D8A-923A-AEF6F2C04BBE}"/>
              </a:ext>
            </a:extLst>
          </p:cNvPr>
          <p:cNvSpPr>
            <a:spLocks noGrp="1"/>
          </p:cNvSpPr>
          <p:nvPr>
            <p:ph type="title"/>
          </p:nvPr>
        </p:nvSpPr>
        <p:spPr>
          <a:xfrm>
            <a:off x="1140643" y="334433"/>
            <a:ext cx="10618529" cy="2734733"/>
          </a:xfrm>
        </p:spPr>
        <p:txBody>
          <a:bodyPr>
            <a:normAutofit fontScale="90000"/>
          </a:bodyPr>
          <a:lstStyle/>
          <a:p>
            <a:r>
              <a:rPr lang="en-US" dirty="0"/>
              <a:t>                                  </a:t>
            </a:r>
            <a:r>
              <a:rPr lang="en-US" dirty="0">
                <a:latin typeface="Arial Black" panose="020B0A04020102020204" pitchFamily="34" charset="0"/>
              </a:rPr>
              <a:t>PATRICIA ARMSTRONG</a:t>
            </a:r>
            <a:br>
              <a:rPr lang="en-US" dirty="0">
                <a:latin typeface="Arial Black" panose="020B0A04020102020204" pitchFamily="34" charset="0"/>
              </a:rPr>
            </a:br>
            <a:r>
              <a:rPr lang="en-US" dirty="0">
                <a:latin typeface="Arial Black" panose="020B0A04020102020204" pitchFamily="34" charset="0"/>
              </a:rPr>
              <a:t>                            </a:t>
            </a:r>
            <a:r>
              <a:rPr lang="en-US" sz="4900" dirty="0">
                <a:latin typeface="Arial Black" panose="020B0A04020102020204" pitchFamily="34" charset="0"/>
              </a:rPr>
              <a:t>Al</a:t>
            </a:r>
            <a:r>
              <a:rPr lang="en-US" sz="4000" dirty="0">
                <a:latin typeface="Arial Black" panose="020B0A04020102020204" pitchFamily="34" charset="0"/>
              </a:rPr>
              <a:t>pha Iota Chapter</a:t>
            </a:r>
            <a:br>
              <a:rPr lang="en-US" sz="4900" dirty="0">
                <a:latin typeface="Arial Black" panose="020B0A04020102020204" pitchFamily="34" charset="0"/>
              </a:rPr>
            </a:br>
            <a:r>
              <a:rPr lang="en-US" sz="4000" dirty="0">
                <a:latin typeface="Arial Black" panose="020B0A04020102020204" pitchFamily="34" charset="0"/>
              </a:rPr>
              <a:t>                                 Initiated 6/1/1973</a:t>
            </a:r>
            <a:br>
              <a:rPr lang="en-US" sz="4000" dirty="0">
                <a:latin typeface="Arial Black" panose="020B0A04020102020204" pitchFamily="34" charset="0"/>
              </a:rPr>
            </a:br>
            <a:r>
              <a:rPr lang="en-US" sz="4000" dirty="0">
                <a:latin typeface="Arial Black" panose="020B0A04020102020204" pitchFamily="34" charset="0"/>
              </a:rPr>
              <a:t>                                 October 25, 2019                           </a:t>
            </a:r>
            <a:br>
              <a:rPr lang="en-US" sz="4000" dirty="0">
                <a:latin typeface="Arial Black" panose="020B0A04020102020204" pitchFamily="34" charset="0"/>
              </a:rPr>
            </a:br>
            <a:r>
              <a:rPr lang="en-US" sz="4000" dirty="0">
                <a:latin typeface="Arial Black" panose="020B0A04020102020204" pitchFamily="34" charset="0"/>
              </a:rPr>
              <a:t>                                        46 years                                            </a:t>
            </a:r>
          </a:p>
        </p:txBody>
      </p:sp>
      <p:pic>
        <p:nvPicPr>
          <p:cNvPr id="5" name="Content Placeholder 4">
            <a:extLst>
              <a:ext uri="{FF2B5EF4-FFF2-40B4-BE49-F238E27FC236}">
                <a16:creationId xmlns:a16="http://schemas.microsoft.com/office/drawing/2014/main" id="{94D99C3F-551D-434A-BB3E-21028949C5F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545" y="416561"/>
            <a:ext cx="4556935" cy="6236488"/>
          </a:xfrm>
          <a:prstGeom prst="rect">
            <a:avLst/>
          </a:prstGeom>
          <a:noFill/>
          <a:ln>
            <a:noFill/>
          </a:ln>
        </p:spPr>
      </p:pic>
      <p:sp>
        <p:nvSpPr>
          <p:cNvPr id="3" name="TextBox 2">
            <a:extLst>
              <a:ext uri="{FF2B5EF4-FFF2-40B4-BE49-F238E27FC236}">
                <a16:creationId xmlns:a16="http://schemas.microsoft.com/office/drawing/2014/main" id="{5CE0A450-CA44-4F3F-837E-87A2889F67FC}"/>
              </a:ext>
            </a:extLst>
          </p:cNvPr>
          <p:cNvSpPr txBox="1"/>
          <p:nvPr/>
        </p:nvSpPr>
        <p:spPr>
          <a:xfrm>
            <a:off x="7874000" y="2734733"/>
            <a:ext cx="914400" cy="91440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A0F1574D-1A37-43CB-A6FD-3C12D4A6B15F}"/>
              </a:ext>
            </a:extLst>
          </p:cNvPr>
          <p:cNvSpPr txBox="1"/>
          <p:nvPr/>
        </p:nvSpPr>
        <p:spPr>
          <a:xfrm>
            <a:off x="5105399" y="3191933"/>
            <a:ext cx="6903719" cy="4062651"/>
          </a:xfrm>
          <a:prstGeom prst="rect">
            <a:avLst/>
          </a:prstGeom>
          <a:noFill/>
        </p:spPr>
        <p:txBody>
          <a:bodyPr wrap="square" rtlCol="0">
            <a:spAutoFit/>
          </a:bodyPr>
          <a:lstStyle/>
          <a:p>
            <a:r>
              <a:rPr lang="en-US" sz="2400" dirty="0">
                <a:latin typeface="Arial Black" panose="020B0A04020102020204" pitchFamily="34" charset="0"/>
              </a:rPr>
              <a:t>    Pat was a charter member of her chapter and served in many offices including Chapter President.  She was active politically and attended many US Forum sessions and Legislative Seminars in Washington, DC.</a:t>
            </a:r>
          </a:p>
          <a:p>
            <a:endParaRPr lang="en-US" sz="2400" dirty="0">
              <a:latin typeface="Arial Black" panose="020B0A04020102020204" pitchFamily="34" charset="0"/>
            </a:endParaRPr>
          </a:p>
          <a:p>
            <a:r>
              <a:rPr lang="en-US" sz="2400" dirty="0">
                <a:latin typeface="Arial Black" panose="020B0A04020102020204" pitchFamily="34" charset="0"/>
              </a:rPr>
              <a:t>    She was a reading specialist in the Boston Public Schools and worked with both younger and high school students.</a:t>
            </a:r>
          </a:p>
          <a:p>
            <a:endParaRPr lang="en-US" dirty="0"/>
          </a:p>
        </p:txBody>
      </p:sp>
    </p:spTree>
    <p:extLst>
      <p:ext uri="{BB962C8B-B14F-4D97-AF65-F5344CB8AC3E}">
        <p14:creationId xmlns:p14="http://schemas.microsoft.com/office/powerpoint/2010/main" val="19685013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C447-4F7E-4E40-80A6-F3634AFCEF26}"/>
              </a:ext>
            </a:extLst>
          </p:cNvPr>
          <p:cNvSpPr>
            <a:spLocks noGrp="1"/>
          </p:cNvSpPr>
          <p:nvPr>
            <p:ph type="title"/>
          </p:nvPr>
        </p:nvSpPr>
        <p:spPr>
          <a:xfrm>
            <a:off x="1469685" y="-38100"/>
            <a:ext cx="10515600" cy="3232130"/>
          </a:xfrm>
        </p:spPr>
        <p:txBody>
          <a:bodyPr>
            <a:normAutofit fontScale="90000"/>
          </a:bodyPr>
          <a:lstStyle/>
          <a:p>
            <a:pPr algn="ctr"/>
            <a:r>
              <a:rPr lang="en-US" dirty="0"/>
              <a:t>                                         </a:t>
            </a:r>
            <a:r>
              <a:rPr lang="en-US" dirty="0">
                <a:latin typeface="Arial Black" panose="020B0A04020102020204" pitchFamily="34" charset="0"/>
              </a:rPr>
              <a:t>CLAIRE GLYNN</a:t>
            </a:r>
            <a:br>
              <a:rPr lang="en-US" sz="4000" dirty="0">
                <a:latin typeface="Arial Black" panose="020B0A04020102020204" pitchFamily="34" charset="0"/>
              </a:rPr>
            </a:br>
            <a:r>
              <a:rPr lang="en-US" sz="4000" dirty="0">
                <a:latin typeface="Arial Black" panose="020B0A04020102020204" pitchFamily="34" charset="0"/>
              </a:rPr>
              <a:t>                                Alpha  Iota Chapter</a:t>
            </a:r>
            <a:br>
              <a:rPr lang="en-US" sz="4000" dirty="0">
                <a:latin typeface="Arial Black" panose="020B0A04020102020204" pitchFamily="34" charset="0"/>
              </a:rPr>
            </a:br>
            <a:r>
              <a:rPr lang="en-US" sz="4000" dirty="0">
                <a:latin typeface="Arial Black" panose="020B0A04020102020204" pitchFamily="34" charset="0"/>
              </a:rPr>
              <a:t>                                 Initiated 5/1/1973</a:t>
            </a:r>
            <a:br>
              <a:rPr lang="en-US" sz="4000" dirty="0">
                <a:latin typeface="Arial Black" panose="020B0A04020102020204" pitchFamily="34" charset="0"/>
              </a:rPr>
            </a:br>
            <a:r>
              <a:rPr lang="en-US" sz="4000" dirty="0">
                <a:latin typeface="Arial Black" panose="020B0A04020102020204" pitchFamily="34" charset="0"/>
              </a:rPr>
              <a:t>                                  April 2, 2020</a:t>
            </a:r>
            <a:br>
              <a:rPr lang="en-US" sz="4000" dirty="0">
                <a:latin typeface="Arial Black" panose="020B0A04020102020204" pitchFamily="34" charset="0"/>
              </a:rPr>
            </a:br>
            <a:r>
              <a:rPr lang="en-US" sz="4000" dirty="0">
                <a:latin typeface="Arial Black" panose="020B0A04020102020204" pitchFamily="34" charset="0"/>
              </a:rPr>
              <a:t>                                    47 years</a:t>
            </a:r>
          </a:p>
        </p:txBody>
      </p:sp>
      <p:pic>
        <p:nvPicPr>
          <p:cNvPr id="5" name="Content Placeholder 4" descr="photo">
            <a:extLst>
              <a:ext uri="{FF2B5EF4-FFF2-40B4-BE49-F238E27FC236}">
                <a16:creationId xmlns:a16="http://schemas.microsoft.com/office/drawing/2014/main" id="{9FED1901-C050-4166-9E04-61CD2C91BC8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6473" y="365125"/>
            <a:ext cx="4788876" cy="6127750"/>
          </a:xfrm>
          <a:prstGeom prst="rect">
            <a:avLst/>
          </a:prstGeom>
          <a:noFill/>
          <a:ln>
            <a:noFill/>
          </a:ln>
        </p:spPr>
      </p:pic>
      <p:sp>
        <p:nvSpPr>
          <p:cNvPr id="3" name="TextBox 2">
            <a:extLst>
              <a:ext uri="{FF2B5EF4-FFF2-40B4-BE49-F238E27FC236}">
                <a16:creationId xmlns:a16="http://schemas.microsoft.com/office/drawing/2014/main" id="{233F45BC-8350-405E-82CA-C969B250A0A6}"/>
              </a:ext>
            </a:extLst>
          </p:cNvPr>
          <p:cNvSpPr txBox="1"/>
          <p:nvPr/>
        </p:nvSpPr>
        <p:spPr>
          <a:xfrm>
            <a:off x="5810251" y="2927330"/>
            <a:ext cx="6175034" cy="4524315"/>
          </a:xfrm>
          <a:prstGeom prst="rect">
            <a:avLst/>
          </a:prstGeom>
          <a:noFill/>
        </p:spPr>
        <p:txBody>
          <a:bodyPr wrap="square" rtlCol="0">
            <a:spAutoFit/>
          </a:bodyPr>
          <a:lstStyle/>
          <a:p>
            <a:r>
              <a:rPr lang="en-US" sz="2400" dirty="0">
                <a:latin typeface="Arial Black" panose="020B0A04020102020204" pitchFamily="34" charset="0"/>
              </a:rPr>
              <a:t>    Claire was an active member of her chapter and often presented to various groups on her favorite doll collection: the Presidential First Ladies.  </a:t>
            </a:r>
          </a:p>
          <a:p>
            <a:endParaRPr lang="en-US" sz="2400" dirty="0">
              <a:latin typeface="Arial Black" panose="020B0A04020102020204" pitchFamily="34" charset="0"/>
            </a:endParaRPr>
          </a:p>
          <a:p>
            <a:r>
              <a:rPr lang="en-US" sz="2400" dirty="0">
                <a:latin typeface="Arial Black" panose="020B0A04020102020204" pitchFamily="34" charset="0"/>
              </a:rPr>
              <a:t>    Claire enriched the lives of  elementary students in the Randolph Public Schools for 31 years.</a:t>
            </a:r>
          </a:p>
          <a:p>
            <a:endParaRPr lang="en-US" sz="2400" dirty="0">
              <a:latin typeface="Arial Black" panose="020B0A04020102020204" pitchFamily="34" charset="0"/>
            </a:endParaRPr>
          </a:p>
          <a:p>
            <a:r>
              <a:rPr lang="en-US" sz="2400" dirty="0">
                <a:latin typeface="Arial Black" panose="020B0A04020102020204" pitchFamily="34" charset="0"/>
              </a:rPr>
              <a:t>\</a:t>
            </a:r>
          </a:p>
        </p:txBody>
      </p:sp>
    </p:spTree>
    <p:extLst>
      <p:ext uri="{BB962C8B-B14F-4D97-AF65-F5344CB8AC3E}">
        <p14:creationId xmlns:p14="http://schemas.microsoft.com/office/powerpoint/2010/main" val="33135411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266A-D12D-47FF-9415-76BBC2B9E8B7}"/>
              </a:ext>
            </a:extLst>
          </p:cNvPr>
          <p:cNvSpPr>
            <a:spLocks noGrp="1"/>
          </p:cNvSpPr>
          <p:nvPr>
            <p:ph type="title"/>
          </p:nvPr>
        </p:nvSpPr>
        <p:spPr>
          <a:xfrm>
            <a:off x="5153890" y="365125"/>
            <a:ext cx="6199909" cy="2772930"/>
          </a:xfrm>
        </p:spPr>
        <p:txBody>
          <a:bodyPr>
            <a:normAutofit fontScale="90000"/>
          </a:bodyPr>
          <a:lstStyle/>
          <a:p>
            <a:pPr algn="ctr"/>
            <a:r>
              <a:rPr lang="en-US" dirty="0">
                <a:latin typeface="Arial Black" panose="020B0A04020102020204" pitchFamily="34" charset="0"/>
              </a:rPr>
              <a:t>ARLENE HAGLUND</a:t>
            </a:r>
            <a:br>
              <a:rPr lang="en-US" dirty="0"/>
            </a:br>
            <a:r>
              <a:rPr lang="en-US" sz="4000" dirty="0">
                <a:latin typeface="Arial Black" panose="020B0A04020102020204" pitchFamily="34" charset="0"/>
              </a:rPr>
              <a:t>Alpha Iota Chapter</a:t>
            </a:r>
            <a:br>
              <a:rPr lang="en-US" sz="4000" dirty="0">
                <a:latin typeface="Arial Black" panose="020B0A04020102020204" pitchFamily="34" charset="0"/>
              </a:rPr>
            </a:br>
            <a:r>
              <a:rPr lang="en-US" sz="4000" dirty="0">
                <a:latin typeface="Arial Black" panose="020B0A04020102020204" pitchFamily="34" charset="0"/>
              </a:rPr>
              <a:t>Initiated  5/1/1987</a:t>
            </a:r>
            <a:br>
              <a:rPr lang="en-US" sz="4000" dirty="0">
                <a:latin typeface="Arial Black" panose="020B0A04020102020204" pitchFamily="34" charset="0"/>
              </a:rPr>
            </a:br>
            <a:r>
              <a:rPr lang="en-US" sz="4000" dirty="0">
                <a:latin typeface="Arial Black" panose="020B0A04020102020204" pitchFamily="34" charset="0"/>
              </a:rPr>
              <a:t>January 2, 2021</a:t>
            </a:r>
            <a:br>
              <a:rPr lang="en-US" sz="4000" dirty="0"/>
            </a:br>
            <a:r>
              <a:rPr lang="en-US" sz="4000" dirty="0">
                <a:latin typeface="Arial Black" panose="020B0A04020102020204" pitchFamily="34" charset="0"/>
              </a:rPr>
              <a:t>34 years</a:t>
            </a:r>
          </a:p>
        </p:txBody>
      </p:sp>
      <p:sp>
        <p:nvSpPr>
          <p:cNvPr id="4" name="TextBox 3">
            <a:extLst>
              <a:ext uri="{FF2B5EF4-FFF2-40B4-BE49-F238E27FC236}">
                <a16:creationId xmlns:a16="http://schemas.microsoft.com/office/drawing/2014/main" id="{C6A4EB9D-8AD1-4B94-A256-61FC2A692E9B}"/>
              </a:ext>
            </a:extLst>
          </p:cNvPr>
          <p:cNvSpPr txBox="1"/>
          <p:nvPr/>
        </p:nvSpPr>
        <p:spPr>
          <a:xfrm>
            <a:off x="5153890" y="3318516"/>
            <a:ext cx="6747165" cy="4062651"/>
          </a:xfrm>
          <a:prstGeom prst="rect">
            <a:avLst/>
          </a:prstGeom>
          <a:noFill/>
        </p:spPr>
        <p:txBody>
          <a:bodyPr wrap="square" rtlCol="0">
            <a:spAutoFit/>
          </a:bodyPr>
          <a:lstStyle/>
          <a:p>
            <a:r>
              <a:rPr lang="en-US" sz="2400" dirty="0">
                <a:latin typeface="Arial Black" panose="020B0A04020102020204" pitchFamily="34" charset="0"/>
              </a:rPr>
              <a:t>    Arlene held many offices, including Chapter President. She was the past  Literacy writer for </a:t>
            </a:r>
            <a:r>
              <a:rPr lang="en-US" sz="2400" dirty="0" err="1">
                <a:latin typeface="Arial Black" panose="020B0A04020102020204" pitchFamily="34" charset="0"/>
              </a:rPr>
              <a:t>Baystater</a:t>
            </a:r>
            <a:endParaRPr lang="en-US" sz="2400" dirty="0">
              <a:latin typeface="Arial Black" panose="020B0A04020102020204" pitchFamily="34" charset="0"/>
            </a:endParaRPr>
          </a:p>
          <a:p>
            <a:endParaRPr lang="en-US" sz="2400" dirty="0">
              <a:latin typeface="Arial Black" panose="020B0A04020102020204" pitchFamily="34" charset="0"/>
            </a:endParaRPr>
          </a:p>
          <a:p>
            <a:r>
              <a:rPr lang="en-US" sz="2400" dirty="0">
                <a:latin typeface="Arial Black" panose="020B0A04020102020204" pitchFamily="34" charset="0"/>
              </a:rPr>
              <a:t>    She was a teacher for 35 years in Boston Public Schools and was a Boston Teachers Union Building Representative.</a:t>
            </a:r>
          </a:p>
          <a:p>
            <a:endParaRPr lang="en-US" sz="2400" dirty="0">
              <a:latin typeface="Arial Black" panose="020B0A04020102020204" pitchFamily="34" charset="0"/>
            </a:endParaRPr>
          </a:p>
          <a:p>
            <a:endParaRPr lang="en-US" sz="2400" dirty="0">
              <a:latin typeface="Arial Black" panose="020B0A04020102020204" pitchFamily="34" charset="0"/>
            </a:endParaRPr>
          </a:p>
          <a:p>
            <a:endParaRPr lang="en-US" dirty="0"/>
          </a:p>
        </p:txBody>
      </p:sp>
      <p:pic>
        <p:nvPicPr>
          <p:cNvPr id="2049" name="Picture 1">
            <a:extLst>
              <a:ext uri="{FF2B5EF4-FFF2-40B4-BE49-F238E27FC236}">
                <a16:creationId xmlns:a16="http://schemas.microsoft.com/office/drawing/2014/main" id="{4AB9E975-70B4-4D7D-8D88-5CEB2F5C6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5" y="365124"/>
            <a:ext cx="4696691" cy="62879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hlinkClick r:id="rId3"/>
            <a:extLst>
              <a:ext uri="{FF2B5EF4-FFF2-40B4-BE49-F238E27FC236}">
                <a16:creationId xmlns:a16="http://schemas.microsoft.com/office/drawing/2014/main" id="{6AB0CD41-72A3-4C68-9A99-429FE32467FC}"/>
              </a:ext>
            </a:extLst>
          </p:cNvPr>
          <p:cNvSpPr>
            <a:spLocks noChangeArrowheads="1"/>
          </p:cNvSpPr>
          <p:nvPr/>
        </p:nvSpPr>
        <p:spPr bwMode="auto">
          <a:xfrm>
            <a:off x="0" y="-184668"/>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94305591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21FB-4AAE-455E-834D-BCA3511B6ACD}"/>
              </a:ext>
            </a:extLst>
          </p:cNvPr>
          <p:cNvSpPr>
            <a:spLocks noGrp="1"/>
          </p:cNvSpPr>
          <p:nvPr>
            <p:ph type="title"/>
          </p:nvPr>
        </p:nvSpPr>
        <p:spPr>
          <a:xfrm>
            <a:off x="1463040" y="381115"/>
            <a:ext cx="10542693" cy="3233860"/>
          </a:xfrm>
        </p:spPr>
        <p:txBody>
          <a:bodyPr>
            <a:normAutofit fontScale="90000"/>
          </a:bodyPr>
          <a:lstStyle/>
          <a:p>
            <a:pPr algn="ctr"/>
            <a:r>
              <a:rPr lang="en-US" dirty="0"/>
              <a:t>                                        </a:t>
            </a:r>
            <a:br>
              <a:rPr lang="en-US" dirty="0"/>
            </a:br>
            <a:r>
              <a:rPr lang="en-US" dirty="0"/>
              <a:t>                                   </a:t>
            </a:r>
            <a:r>
              <a:rPr lang="en-US" dirty="0">
                <a:latin typeface="Arial Black" panose="020B0A04020102020204" pitchFamily="34" charset="0"/>
              </a:rPr>
              <a:t>MARGERY McKENNAN</a:t>
            </a:r>
            <a:br>
              <a:rPr lang="en-US" sz="4000" dirty="0">
                <a:latin typeface="Arial Black" panose="020B0A04020102020204" pitchFamily="34" charset="0"/>
              </a:rPr>
            </a:br>
            <a:r>
              <a:rPr lang="en-US" sz="4000" dirty="0">
                <a:latin typeface="Arial Black" panose="020B0A04020102020204" pitchFamily="34" charset="0"/>
              </a:rPr>
              <a:t>                              Alpha Iota Chapter                 </a:t>
            </a:r>
            <a:br>
              <a:rPr lang="en-US" sz="4000" dirty="0">
                <a:latin typeface="Arial Black" panose="020B0A04020102020204" pitchFamily="34" charset="0"/>
              </a:rPr>
            </a:br>
            <a:r>
              <a:rPr lang="en-US" sz="4000" dirty="0">
                <a:latin typeface="Arial Black" panose="020B0A04020102020204" pitchFamily="34" charset="0"/>
              </a:rPr>
              <a:t>                             Initiated 5/1/1990</a:t>
            </a:r>
            <a:br>
              <a:rPr lang="en-US" sz="4000" dirty="0">
                <a:latin typeface="Arial Black" panose="020B0A04020102020204" pitchFamily="34" charset="0"/>
              </a:rPr>
            </a:br>
            <a:r>
              <a:rPr lang="en-US" sz="4000" dirty="0">
                <a:latin typeface="Arial Black" panose="020B0A04020102020204" pitchFamily="34" charset="0"/>
              </a:rPr>
              <a:t>                               May 21, 2020</a:t>
            </a:r>
            <a:br>
              <a:rPr lang="en-US" sz="4000" dirty="0">
                <a:latin typeface="Arial Black" panose="020B0A04020102020204" pitchFamily="34" charset="0"/>
              </a:rPr>
            </a:br>
            <a:r>
              <a:rPr lang="en-US" sz="4000" dirty="0">
                <a:latin typeface="Arial Black" panose="020B0A04020102020204" pitchFamily="34" charset="0"/>
              </a:rPr>
              <a:t>                                   30 years</a:t>
            </a:r>
            <a:br>
              <a:rPr lang="en-US" sz="4000" dirty="0">
                <a:latin typeface="Arial Black" panose="020B0A04020102020204" pitchFamily="34" charset="0"/>
              </a:rPr>
            </a:br>
            <a:br>
              <a:rPr lang="en-US" dirty="0"/>
            </a:br>
            <a:r>
              <a:rPr lang="en-US" dirty="0"/>
              <a:t>                                          </a:t>
            </a:r>
          </a:p>
        </p:txBody>
      </p:sp>
      <p:pic>
        <p:nvPicPr>
          <p:cNvPr id="5" name="Content Placeholder 4" descr="photo">
            <a:extLst>
              <a:ext uri="{FF2B5EF4-FFF2-40B4-BE49-F238E27FC236}">
                <a16:creationId xmlns:a16="http://schemas.microsoft.com/office/drawing/2014/main" id="{17E25442-BA2E-433C-8B87-5286B3B0CB4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344" y="365125"/>
            <a:ext cx="4876801" cy="6127750"/>
          </a:xfrm>
          <a:prstGeom prst="rect">
            <a:avLst/>
          </a:prstGeom>
          <a:noFill/>
          <a:ln>
            <a:noFill/>
          </a:ln>
        </p:spPr>
      </p:pic>
      <p:sp>
        <p:nvSpPr>
          <p:cNvPr id="4" name="TextBox 3">
            <a:extLst>
              <a:ext uri="{FF2B5EF4-FFF2-40B4-BE49-F238E27FC236}">
                <a16:creationId xmlns:a16="http://schemas.microsoft.com/office/drawing/2014/main" id="{95814352-1F11-4B12-86C1-F49BD13D960D}"/>
              </a:ext>
            </a:extLst>
          </p:cNvPr>
          <p:cNvSpPr txBox="1"/>
          <p:nvPr/>
        </p:nvSpPr>
        <p:spPr>
          <a:xfrm>
            <a:off x="5503025" y="3429000"/>
            <a:ext cx="6502709" cy="2308324"/>
          </a:xfrm>
          <a:prstGeom prst="rect">
            <a:avLst/>
          </a:prstGeom>
          <a:noFill/>
        </p:spPr>
        <p:txBody>
          <a:bodyPr wrap="square" rtlCol="0">
            <a:spAutoFit/>
          </a:bodyPr>
          <a:lstStyle/>
          <a:p>
            <a:r>
              <a:rPr lang="en-US" sz="2400" dirty="0">
                <a:latin typeface="Arial Black" panose="020B0A04020102020204" pitchFamily="34" charset="0"/>
              </a:rPr>
              <a:t>    Margery was an Honorary Member of her chapter because of her lifelong dedication to education and the children in her community.  She served on the Norwood School Committee for 18 years. </a:t>
            </a:r>
          </a:p>
        </p:txBody>
      </p:sp>
    </p:spTree>
    <p:extLst>
      <p:ext uri="{BB962C8B-B14F-4D97-AF65-F5344CB8AC3E}">
        <p14:creationId xmlns:p14="http://schemas.microsoft.com/office/powerpoint/2010/main" val="311237665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63FD-C37B-440A-8828-2F8A02B90537}"/>
              </a:ext>
            </a:extLst>
          </p:cNvPr>
          <p:cNvSpPr>
            <a:spLocks noGrp="1"/>
          </p:cNvSpPr>
          <p:nvPr>
            <p:ph type="title"/>
          </p:nvPr>
        </p:nvSpPr>
        <p:spPr>
          <a:xfrm>
            <a:off x="4040554" y="182562"/>
            <a:ext cx="7985760" cy="2905612"/>
          </a:xfrm>
        </p:spPr>
        <p:txBody>
          <a:bodyPr>
            <a:normAutofit fontScale="90000"/>
          </a:bodyPr>
          <a:lstStyle/>
          <a:p>
            <a:r>
              <a:rPr lang="en-US" dirty="0"/>
              <a:t>        </a:t>
            </a:r>
            <a:r>
              <a:rPr lang="en-US" dirty="0">
                <a:latin typeface="Arial Black" panose="020B0A04020102020204" pitchFamily="34" charset="0"/>
              </a:rPr>
              <a:t>MARGARET HITCHCOCK</a:t>
            </a:r>
            <a:br>
              <a:rPr lang="en-US" dirty="0">
                <a:latin typeface="Arial Black" panose="020B0A04020102020204" pitchFamily="34" charset="0"/>
              </a:rPr>
            </a:br>
            <a:r>
              <a:rPr lang="en-US" dirty="0">
                <a:latin typeface="Arial Black" panose="020B0A04020102020204" pitchFamily="34" charset="0"/>
              </a:rPr>
              <a:t>         </a:t>
            </a:r>
            <a:r>
              <a:rPr lang="en-US" sz="4000" dirty="0">
                <a:latin typeface="Arial Black" panose="020B0A04020102020204" pitchFamily="34" charset="0"/>
              </a:rPr>
              <a:t>Alpha Lambda Chapter</a:t>
            </a:r>
            <a:br>
              <a:rPr lang="en-US" sz="4000" dirty="0">
                <a:latin typeface="Arial Black" panose="020B0A04020102020204" pitchFamily="34" charset="0"/>
              </a:rPr>
            </a:br>
            <a:r>
              <a:rPr lang="en-US" sz="4000" dirty="0">
                <a:latin typeface="Arial Black" panose="020B0A04020102020204" pitchFamily="34" charset="0"/>
              </a:rPr>
              <a:t>               Initiated 6/1/1976 </a:t>
            </a:r>
            <a:br>
              <a:rPr lang="en-US" sz="4000" dirty="0">
                <a:latin typeface="Arial Black" panose="020B0A04020102020204" pitchFamily="34" charset="0"/>
              </a:rPr>
            </a:br>
            <a:r>
              <a:rPr lang="en-US" sz="4000" dirty="0">
                <a:latin typeface="Arial Black" panose="020B0A04020102020204" pitchFamily="34" charset="0"/>
              </a:rPr>
              <a:t>                   July 30, 2019</a:t>
            </a:r>
            <a:br>
              <a:rPr lang="en-US" sz="4000" dirty="0">
                <a:latin typeface="Arial Black" panose="020B0A04020102020204" pitchFamily="34" charset="0"/>
              </a:rPr>
            </a:br>
            <a:r>
              <a:rPr lang="en-US" sz="4000" dirty="0">
                <a:latin typeface="Arial Black" panose="020B0A04020102020204" pitchFamily="34" charset="0"/>
              </a:rPr>
              <a:t>                        43 years</a:t>
            </a:r>
          </a:p>
        </p:txBody>
      </p:sp>
      <p:pic>
        <p:nvPicPr>
          <p:cNvPr id="4" name="Content Placeholder 3" descr="Margaret A. Hitchcock">
            <a:extLst>
              <a:ext uri="{FF2B5EF4-FFF2-40B4-BE49-F238E27FC236}">
                <a16:creationId xmlns:a16="http://schemas.microsoft.com/office/drawing/2014/main" id="{AC621A61-DF76-4EC2-BB00-2EB6A1EB865A}"/>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545" y="264701"/>
            <a:ext cx="4557192" cy="6328597"/>
          </a:xfrm>
          <a:prstGeom prst="rect">
            <a:avLst/>
          </a:prstGeom>
          <a:noFill/>
          <a:ln>
            <a:noFill/>
          </a:ln>
        </p:spPr>
      </p:pic>
      <p:sp>
        <p:nvSpPr>
          <p:cNvPr id="3" name="TextBox 2">
            <a:extLst>
              <a:ext uri="{FF2B5EF4-FFF2-40B4-BE49-F238E27FC236}">
                <a16:creationId xmlns:a16="http://schemas.microsoft.com/office/drawing/2014/main" id="{8993D15C-8663-4919-8147-3B0DDB4D0D0D}"/>
              </a:ext>
            </a:extLst>
          </p:cNvPr>
          <p:cNvSpPr txBox="1"/>
          <p:nvPr/>
        </p:nvSpPr>
        <p:spPr>
          <a:xfrm>
            <a:off x="5336771" y="3308162"/>
            <a:ext cx="6419799" cy="2677656"/>
          </a:xfrm>
          <a:prstGeom prst="rect">
            <a:avLst/>
          </a:prstGeom>
          <a:noFill/>
        </p:spPr>
        <p:txBody>
          <a:bodyPr wrap="square" rtlCol="0">
            <a:spAutoFit/>
          </a:bodyPr>
          <a:lstStyle/>
          <a:p>
            <a:r>
              <a:rPr lang="en-US" sz="2400" dirty="0">
                <a:latin typeface="Arial Black" panose="020B0A04020102020204" pitchFamily="34" charset="0"/>
              </a:rPr>
              <a:t>    Margaret was a dedicated member of her chapter and actively participated in chapter activities.</a:t>
            </a:r>
          </a:p>
          <a:p>
            <a:endParaRPr lang="en-US" sz="2400" dirty="0">
              <a:latin typeface="Arial Black" panose="020B0A04020102020204" pitchFamily="34" charset="0"/>
            </a:endParaRPr>
          </a:p>
          <a:p>
            <a:r>
              <a:rPr lang="en-US" sz="2400" dirty="0">
                <a:latin typeface="Arial Black" panose="020B0A04020102020204" pitchFamily="34" charset="0"/>
              </a:rPr>
              <a:t>    She was a second-grade teacher at West Wareham Elementary School in West Wareham for 33 years. </a:t>
            </a:r>
          </a:p>
        </p:txBody>
      </p:sp>
    </p:spTree>
    <p:extLst>
      <p:ext uri="{BB962C8B-B14F-4D97-AF65-F5344CB8AC3E}">
        <p14:creationId xmlns:p14="http://schemas.microsoft.com/office/powerpoint/2010/main" val="108803431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1586-831F-4A9D-82EE-AF9B4511FE32}"/>
              </a:ext>
            </a:extLst>
          </p:cNvPr>
          <p:cNvSpPr>
            <a:spLocks noGrp="1"/>
          </p:cNvSpPr>
          <p:nvPr>
            <p:ph type="title"/>
          </p:nvPr>
        </p:nvSpPr>
        <p:spPr>
          <a:xfrm>
            <a:off x="1286806" y="365125"/>
            <a:ext cx="10701994" cy="2956658"/>
          </a:xfrm>
        </p:spPr>
        <p:txBody>
          <a:bodyPr>
            <a:normAutofit fontScale="90000"/>
          </a:bodyPr>
          <a:lstStyle/>
          <a:p>
            <a:r>
              <a:rPr lang="en-US" dirty="0"/>
              <a:t>                                        </a:t>
            </a:r>
            <a:r>
              <a:rPr lang="en-US" dirty="0">
                <a:latin typeface="Arial Black" panose="020B0A04020102020204" pitchFamily="34" charset="0"/>
              </a:rPr>
              <a:t>RHETTA TUTTLE</a:t>
            </a:r>
            <a:br>
              <a:rPr lang="en-US" dirty="0">
                <a:latin typeface="Arial Black" panose="020B0A04020102020204" pitchFamily="34" charset="0"/>
              </a:rPr>
            </a:br>
            <a:r>
              <a:rPr lang="en-US" dirty="0">
                <a:latin typeface="Arial Black" panose="020B0A04020102020204" pitchFamily="34" charset="0"/>
              </a:rPr>
              <a:t>                        </a:t>
            </a:r>
            <a:r>
              <a:rPr lang="en-US" sz="4000" dirty="0">
                <a:latin typeface="Arial Black" panose="020B0A04020102020204" pitchFamily="34" charset="0"/>
              </a:rPr>
              <a:t>Alpha Lambda Chapter</a:t>
            </a:r>
            <a:br>
              <a:rPr lang="en-US" sz="4000" dirty="0">
                <a:latin typeface="Arial Black" panose="020B0A04020102020204" pitchFamily="34" charset="0"/>
              </a:rPr>
            </a:br>
            <a:r>
              <a:rPr lang="en-US" sz="4000" dirty="0">
                <a:latin typeface="Arial Black" panose="020B0A04020102020204" pitchFamily="34" charset="0"/>
              </a:rPr>
              <a:t>                               Initiated 4/1/1969</a:t>
            </a:r>
            <a:br>
              <a:rPr lang="en-US" sz="4000" dirty="0">
                <a:latin typeface="Arial Black" panose="020B0A04020102020204" pitchFamily="34" charset="0"/>
              </a:rPr>
            </a:br>
            <a:r>
              <a:rPr lang="en-US" sz="4000" dirty="0">
                <a:latin typeface="Arial Black" panose="020B0A04020102020204" pitchFamily="34" charset="0"/>
              </a:rPr>
              <a:t>                                March 12, 2019</a:t>
            </a:r>
            <a:br>
              <a:rPr lang="en-US" sz="4000" dirty="0">
                <a:latin typeface="Arial Black" panose="020B0A04020102020204" pitchFamily="34" charset="0"/>
              </a:rPr>
            </a:br>
            <a:r>
              <a:rPr lang="en-US" sz="4000" dirty="0">
                <a:latin typeface="Arial Black" panose="020B0A04020102020204" pitchFamily="34" charset="0"/>
              </a:rPr>
              <a:t>                                       50 years</a:t>
            </a:r>
          </a:p>
        </p:txBody>
      </p:sp>
      <p:pic>
        <p:nvPicPr>
          <p:cNvPr id="6" name="Content Placeholder 5" descr="Profile Image">
            <a:extLst>
              <a:ext uri="{FF2B5EF4-FFF2-40B4-BE49-F238E27FC236}">
                <a16:creationId xmlns:a16="http://schemas.microsoft.com/office/drawing/2014/main" id="{6FC0E04A-3158-4EF2-9812-085CEE0F535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6845" y="365125"/>
            <a:ext cx="4462195" cy="6127750"/>
          </a:xfrm>
          <a:prstGeom prst="rect">
            <a:avLst/>
          </a:prstGeom>
          <a:noFill/>
          <a:ln>
            <a:noFill/>
          </a:ln>
        </p:spPr>
      </p:pic>
      <p:sp>
        <p:nvSpPr>
          <p:cNvPr id="5" name="TextBox 4">
            <a:extLst>
              <a:ext uri="{FF2B5EF4-FFF2-40B4-BE49-F238E27FC236}">
                <a16:creationId xmlns:a16="http://schemas.microsoft.com/office/drawing/2014/main" id="{05AC1557-6D69-4BFE-A3D7-EF1FF72795E7}"/>
              </a:ext>
            </a:extLst>
          </p:cNvPr>
          <p:cNvSpPr txBox="1"/>
          <p:nvPr/>
        </p:nvSpPr>
        <p:spPr>
          <a:xfrm>
            <a:off x="5336771" y="3902529"/>
            <a:ext cx="6060572" cy="2585323"/>
          </a:xfrm>
          <a:prstGeom prst="rect">
            <a:avLst/>
          </a:prstGeom>
          <a:noFill/>
        </p:spPr>
        <p:txBody>
          <a:bodyPr wrap="square" rtlCol="0">
            <a:spAutoFit/>
          </a:bodyPr>
          <a:lstStyle/>
          <a:p>
            <a:r>
              <a:rPr lang="en-US" sz="2400" dirty="0">
                <a:latin typeface="Arial Black" panose="020B0A04020102020204" pitchFamily="34" charset="0"/>
              </a:rPr>
              <a:t>    Rhetta was a dedicated member of Alpha Lambda Chapter.  </a:t>
            </a:r>
          </a:p>
          <a:p>
            <a:endParaRPr lang="en-US" dirty="0"/>
          </a:p>
          <a:p>
            <a:r>
              <a:rPr lang="en-US" dirty="0">
                <a:latin typeface="Arial Black" panose="020B0A04020102020204" pitchFamily="34" charset="0"/>
              </a:rPr>
              <a:t>     </a:t>
            </a:r>
            <a:r>
              <a:rPr lang="en-US" sz="2400" dirty="0">
                <a:latin typeface="Arial Black" panose="020B0A04020102020204" pitchFamily="34" charset="0"/>
              </a:rPr>
              <a:t>She spent most of her 40-year teaching career teaching third grade at Center School in Mattapoisett.   </a:t>
            </a:r>
          </a:p>
        </p:txBody>
      </p:sp>
    </p:spTree>
    <p:extLst>
      <p:ext uri="{BB962C8B-B14F-4D97-AF65-F5344CB8AC3E}">
        <p14:creationId xmlns:p14="http://schemas.microsoft.com/office/powerpoint/2010/main" val="414247878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74B87-C2A1-4347-9BED-F1346C3C139A}"/>
              </a:ext>
            </a:extLst>
          </p:cNvPr>
          <p:cNvSpPr>
            <a:spLocks noGrp="1"/>
          </p:cNvSpPr>
          <p:nvPr>
            <p:ph type="title"/>
          </p:nvPr>
        </p:nvSpPr>
        <p:spPr>
          <a:xfrm>
            <a:off x="838200" y="365124"/>
            <a:ext cx="5257800" cy="6116955"/>
          </a:xfrm>
        </p:spPr>
        <p:txBody>
          <a:bodyPr/>
          <a:lstStyle/>
          <a:p>
            <a:r>
              <a:rPr lang="en-US" dirty="0"/>
              <a:t>                              </a:t>
            </a:r>
          </a:p>
        </p:txBody>
      </p:sp>
      <p:sp>
        <p:nvSpPr>
          <p:cNvPr id="3" name="Content Placeholder 2">
            <a:extLst>
              <a:ext uri="{FF2B5EF4-FFF2-40B4-BE49-F238E27FC236}">
                <a16:creationId xmlns:a16="http://schemas.microsoft.com/office/drawing/2014/main" id="{67BDA454-35BE-40E4-AAA7-4F7176DA9D14}"/>
              </a:ext>
            </a:extLst>
          </p:cNvPr>
          <p:cNvSpPr>
            <a:spLocks noGrp="1"/>
          </p:cNvSpPr>
          <p:nvPr>
            <p:ph idx="1"/>
          </p:nvPr>
        </p:nvSpPr>
        <p:spPr>
          <a:xfrm>
            <a:off x="5241834" y="212635"/>
            <a:ext cx="6531066" cy="6269444"/>
          </a:xfrm>
        </p:spPr>
        <p:txBody>
          <a:bodyPr>
            <a:normAutofit/>
          </a:bodyPr>
          <a:lstStyle/>
          <a:p>
            <a:pPr marL="0" indent="0">
              <a:buNone/>
            </a:pPr>
            <a:r>
              <a:rPr lang="en-US" sz="4400" dirty="0">
                <a:latin typeface="Arial Black" panose="020B0A04020102020204" pitchFamily="34" charset="0"/>
              </a:rPr>
              <a:t>     </a:t>
            </a:r>
            <a:r>
              <a:rPr lang="en-US" sz="4000" dirty="0">
                <a:latin typeface="Arial Black" panose="020B0A04020102020204" pitchFamily="34" charset="0"/>
              </a:rPr>
              <a:t>BETTY SNYDER</a:t>
            </a:r>
            <a:br>
              <a:rPr lang="en-US" sz="4400" dirty="0">
                <a:latin typeface="Arial Black" panose="020B0A04020102020204" pitchFamily="34" charset="0"/>
              </a:rPr>
            </a:br>
            <a:r>
              <a:rPr lang="en-US" sz="4400" dirty="0">
                <a:latin typeface="Arial Black" panose="020B0A04020102020204" pitchFamily="34" charset="0"/>
              </a:rPr>
              <a:t>     </a:t>
            </a:r>
            <a:r>
              <a:rPr lang="en-US" sz="3600" dirty="0">
                <a:latin typeface="Arial Black" panose="020B0A04020102020204" pitchFamily="34" charset="0"/>
              </a:rPr>
              <a:t>Alpha Mu Chapter</a:t>
            </a:r>
            <a:br>
              <a:rPr lang="en-US" sz="3600" dirty="0">
                <a:latin typeface="Arial Black" panose="020B0A04020102020204" pitchFamily="34" charset="0"/>
              </a:rPr>
            </a:br>
            <a:r>
              <a:rPr lang="en-US" sz="3600" dirty="0">
                <a:latin typeface="Arial Black" panose="020B0A04020102020204" pitchFamily="34" charset="0"/>
              </a:rPr>
              <a:t>       Initiated 5/1/1979</a:t>
            </a:r>
            <a:br>
              <a:rPr lang="en-US" sz="3600" dirty="0">
                <a:latin typeface="Arial Black" panose="020B0A04020102020204" pitchFamily="34" charset="0"/>
              </a:rPr>
            </a:br>
            <a:r>
              <a:rPr lang="en-US" sz="3600" dirty="0">
                <a:latin typeface="Arial Black" panose="020B0A04020102020204" pitchFamily="34" charset="0"/>
              </a:rPr>
              <a:t>          May 1, 2019</a:t>
            </a:r>
            <a:br>
              <a:rPr lang="en-US" sz="3600" dirty="0">
                <a:latin typeface="Arial Black" panose="020B0A04020102020204" pitchFamily="34" charset="0"/>
              </a:rPr>
            </a:br>
            <a:r>
              <a:rPr lang="en-US" sz="3600" dirty="0">
                <a:latin typeface="Arial Black" panose="020B0A04020102020204" pitchFamily="34" charset="0"/>
              </a:rPr>
              <a:t>             40 years </a:t>
            </a:r>
            <a:endParaRPr lang="en-US" sz="3600" dirty="0"/>
          </a:p>
          <a:p>
            <a:pPr marL="0" indent="0">
              <a:buNone/>
            </a:pPr>
            <a:endParaRPr lang="en-US" sz="3600" dirty="0">
              <a:latin typeface="Arial Black" panose="020B0A04020102020204" pitchFamily="34" charset="0"/>
            </a:endParaRPr>
          </a:p>
          <a:p>
            <a:endParaRPr lang="en-US" dirty="0"/>
          </a:p>
        </p:txBody>
      </p:sp>
      <p:pic>
        <p:nvPicPr>
          <p:cNvPr id="5" name="Picture 4">
            <a:extLst>
              <a:ext uri="{FF2B5EF4-FFF2-40B4-BE49-F238E27FC236}">
                <a16:creationId xmlns:a16="http://schemas.microsoft.com/office/drawing/2014/main" id="{1F3DAEC1-B57F-42E0-90F0-6B246F0AE3AA}"/>
              </a:ext>
            </a:extLst>
          </p:cNvPr>
          <p:cNvPicPr/>
          <p:nvPr/>
        </p:nvPicPr>
        <p:blipFill rotWithShape="1">
          <a:blip r:embed="rId3"/>
          <a:srcRect l="12705" t="23715" r="64903" b="13410"/>
          <a:stretch/>
        </p:blipFill>
        <p:spPr bwMode="auto">
          <a:xfrm>
            <a:off x="299545" y="212635"/>
            <a:ext cx="4482006" cy="6280241"/>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D4081329-2C3D-413E-B5C2-2418D411A7C8}"/>
              </a:ext>
            </a:extLst>
          </p:cNvPr>
          <p:cNvSpPr txBox="1"/>
          <p:nvPr/>
        </p:nvSpPr>
        <p:spPr>
          <a:xfrm>
            <a:off x="5241834" y="3164681"/>
            <a:ext cx="6958149" cy="3693319"/>
          </a:xfrm>
          <a:prstGeom prst="rect">
            <a:avLst/>
          </a:prstGeom>
          <a:noFill/>
        </p:spPr>
        <p:txBody>
          <a:bodyPr wrap="square" rtlCol="0">
            <a:spAutoFit/>
          </a:bodyPr>
          <a:lstStyle/>
          <a:p>
            <a:r>
              <a:rPr lang="en-US" sz="2400" dirty="0">
                <a:latin typeface="Arial Black" panose="020B0A04020102020204" pitchFamily="34" charset="0"/>
              </a:rPr>
              <a:t>    Betty Snyder, a charter member of  Alpha Mu, served as Chapter President and continued as a valued member for 40 years. </a:t>
            </a:r>
          </a:p>
          <a:p>
            <a:r>
              <a:rPr lang="en-US" sz="2400" dirty="0">
                <a:latin typeface="Arial Black" panose="020B0A04020102020204" pitchFamily="34" charset="0"/>
              </a:rPr>
              <a:t> </a:t>
            </a:r>
          </a:p>
          <a:p>
            <a:r>
              <a:rPr lang="en-US" sz="2400" dirty="0">
                <a:latin typeface="Arial Black" panose="020B0A04020102020204" pitchFamily="34" charset="0"/>
              </a:rPr>
              <a:t>    She was an elementary educator, teaching first and second grades at Hardwick Elementary and Hubbardston Center Schools.  </a:t>
            </a:r>
          </a:p>
          <a:p>
            <a:endParaRPr lang="en-US" dirty="0"/>
          </a:p>
        </p:txBody>
      </p:sp>
    </p:spTree>
    <p:extLst>
      <p:ext uri="{BB962C8B-B14F-4D97-AF65-F5344CB8AC3E}">
        <p14:creationId xmlns:p14="http://schemas.microsoft.com/office/powerpoint/2010/main" val="2980320222"/>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ck and white rose">
            <a:extLst>
              <a:ext uri="{FF2B5EF4-FFF2-40B4-BE49-F238E27FC236}">
                <a16:creationId xmlns:a16="http://schemas.microsoft.com/office/drawing/2014/main" id="{68E93201-B190-F14E-98C3-144373510F3C}"/>
              </a:ext>
            </a:extLst>
          </p:cNvPr>
          <p:cNvPicPr>
            <a:picLocks noChangeAspect="1"/>
          </p:cNvPicPr>
          <p:nvPr/>
        </p:nvPicPr>
        <p:blipFill>
          <a:blip r:embed="rId2">
            <a:alphaModFix amt="31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dir="5400000" algn="ctr" rotWithShape="0">
              <a:srgbClr val="000000"/>
            </a:outerShdw>
          </a:effectLst>
        </p:spPr>
      </p:pic>
      <p:sp>
        <p:nvSpPr>
          <p:cNvPr id="3" name="Content Placeholder 2">
            <a:extLst>
              <a:ext uri="{FF2B5EF4-FFF2-40B4-BE49-F238E27FC236}">
                <a16:creationId xmlns:a16="http://schemas.microsoft.com/office/drawing/2014/main" id="{FF0DEFD9-E9FB-4441-84ED-F3B2078D1FCB}"/>
              </a:ext>
            </a:extLst>
          </p:cNvPr>
          <p:cNvSpPr>
            <a:spLocks noGrp="1"/>
          </p:cNvSpPr>
          <p:nvPr>
            <p:ph idx="1"/>
          </p:nvPr>
        </p:nvSpPr>
        <p:spPr>
          <a:xfrm>
            <a:off x="838200" y="1468438"/>
            <a:ext cx="10515600" cy="4351338"/>
          </a:xfrm>
        </p:spPr>
        <p:txBody>
          <a:bodyPr>
            <a:noAutofit/>
          </a:bodyPr>
          <a:lstStyle/>
          <a:p>
            <a:pPr marL="0" indent="0" algn="ctr">
              <a:buNone/>
            </a:pPr>
            <a:r>
              <a:rPr lang="en-US" sz="9000" i="1" dirty="0">
                <a:solidFill>
                  <a:schemeClr val="bg1"/>
                </a:solidFill>
                <a:latin typeface="Garamond" panose="02020404030301010803" pitchFamily="18" charset="0"/>
              </a:rPr>
              <a:t>May we find comfort in the treasured memories of those no longer with us.</a:t>
            </a:r>
          </a:p>
        </p:txBody>
      </p:sp>
    </p:spTree>
    <p:extLst>
      <p:ext uri="{BB962C8B-B14F-4D97-AF65-F5344CB8AC3E}">
        <p14:creationId xmlns:p14="http://schemas.microsoft.com/office/powerpoint/2010/main" val="12979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D470-DA3F-43F9-8FB0-156C42D72C87}"/>
              </a:ext>
            </a:extLst>
          </p:cNvPr>
          <p:cNvSpPr>
            <a:spLocks noGrp="1"/>
          </p:cNvSpPr>
          <p:nvPr>
            <p:ph type="title"/>
          </p:nvPr>
        </p:nvSpPr>
        <p:spPr>
          <a:xfrm>
            <a:off x="5192487" y="190500"/>
            <a:ext cx="6335484" cy="3454400"/>
          </a:xfrm>
        </p:spPr>
        <p:txBody>
          <a:bodyPr>
            <a:normAutofit fontScale="90000"/>
          </a:bodyPr>
          <a:lstStyle/>
          <a:p>
            <a:pPr algn="ctr"/>
            <a:r>
              <a:rPr lang="en-US" dirty="0"/>
              <a:t>                                </a:t>
            </a:r>
            <a:br>
              <a:rPr lang="en-US" dirty="0"/>
            </a:br>
            <a:br>
              <a:rPr lang="en-US" dirty="0"/>
            </a:br>
            <a:r>
              <a:rPr lang="fr-FR" b="1" dirty="0">
                <a:latin typeface="Arial Black" panose="020B0A04020102020204" pitchFamily="34" charset="0"/>
              </a:rPr>
              <a:t>MARJORIE IVES</a:t>
            </a:r>
            <a:br>
              <a:rPr lang="fr-FR" b="1" dirty="0">
                <a:latin typeface="Arial Black" panose="020B0A04020102020204" pitchFamily="34" charset="0"/>
              </a:rPr>
            </a:br>
            <a:r>
              <a:rPr lang="fr-FR" sz="4000" b="1" dirty="0">
                <a:latin typeface="Arial Black" panose="020B0A04020102020204" pitchFamily="34" charset="0"/>
              </a:rPr>
              <a:t>Epsilon Chapter</a:t>
            </a:r>
            <a:br>
              <a:rPr lang="fr-FR" sz="4000" b="1" dirty="0">
                <a:latin typeface="Arial Black" panose="020B0A04020102020204" pitchFamily="34" charset="0"/>
              </a:rPr>
            </a:br>
            <a:r>
              <a:rPr lang="fr-FR" sz="4000" b="1" dirty="0">
                <a:latin typeface="Arial Black" panose="020B0A04020102020204" pitchFamily="34" charset="0"/>
              </a:rPr>
              <a:t>Initiated 12/1/1979                              November 5, 2020</a:t>
            </a:r>
            <a:br>
              <a:rPr lang="fr-FR" sz="4000" b="1" dirty="0">
                <a:latin typeface="Arial Black" panose="020B0A04020102020204" pitchFamily="34" charset="0"/>
              </a:rPr>
            </a:br>
            <a:r>
              <a:rPr lang="fr-FR" sz="4000" b="1" dirty="0">
                <a:latin typeface="Arial Black" panose="020B0A04020102020204" pitchFamily="34" charset="0"/>
              </a:rPr>
              <a:t>  41 </a:t>
            </a:r>
            <a:r>
              <a:rPr lang="en-US" sz="4000" b="1" dirty="0">
                <a:latin typeface="Arial Black" panose="020B0A04020102020204" pitchFamily="34" charset="0"/>
              </a:rPr>
              <a:t>years</a:t>
            </a:r>
            <a:r>
              <a:rPr lang="fr-FR" sz="4000" b="1" dirty="0">
                <a:latin typeface="Arial Black" panose="020B0A04020102020204" pitchFamily="34" charset="0"/>
              </a:rPr>
              <a:t> </a:t>
            </a:r>
            <a:br>
              <a:rPr lang="fr-FR" sz="3600" b="1" dirty="0">
                <a:latin typeface="Arial Black" panose="020B0A04020102020204" pitchFamily="34" charset="0"/>
              </a:rPr>
            </a:br>
            <a:br>
              <a:rPr lang="fr-FR" sz="3600" b="1" dirty="0">
                <a:latin typeface="Arial Black" panose="020B0A04020102020204" pitchFamily="34" charset="0"/>
              </a:rPr>
            </a:br>
            <a:r>
              <a:rPr lang="fr-FR" sz="3600" b="1" dirty="0">
                <a:latin typeface="Arial Black" panose="020B0A04020102020204" pitchFamily="34" charset="0"/>
              </a:rPr>
              <a:t>                        </a:t>
            </a:r>
            <a:br>
              <a:rPr lang="en-US" sz="2700" dirty="0">
                <a:latin typeface="Arial Black" panose="020B0A04020102020204" pitchFamily="34" charset="0"/>
              </a:rPr>
            </a:br>
            <a:r>
              <a:rPr lang="en-US" sz="2700" dirty="0">
                <a:latin typeface="Arial Black" panose="020B0A04020102020204" pitchFamily="34" charset="0"/>
              </a:rPr>
              <a:t>                                    </a:t>
            </a:r>
            <a:br>
              <a:rPr lang="en-US" sz="2700" dirty="0">
                <a:latin typeface="Arial Black" panose="020B0A04020102020204" pitchFamily="34" charset="0"/>
              </a:rPr>
            </a:br>
            <a:br>
              <a:rPr lang="en-US" sz="2700" dirty="0">
                <a:latin typeface="Arial Black" panose="020B0A04020102020204" pitchFamily="34" charset="0"/>
              </a:rPr>
            </a:br>
            <a:r>
              <a:rPr lang="en-US" sz="2700" dirty="0">
                <a:latin typeface="Arial Black" panose="020B0A04020102020204" pitchFamily="34" charset="0"/>
              </a:rPr>
              <a:t>                                  </a:t>
            </a:r>
            <a:endParaRPr lang="en-US" sz="3600" b="1" dirty="0">
              <a:latin typeface="Arial Black" panose="020B0A04020102020204" pitchFamily="34" charset="0"/>
            </a:endParaRPr>
          </a:p>
        </p:txBody>
      </p:sp>
      <p:pic>
        <p:nvPicPr>
          <p:cNvPr id="4" name="Content Placeholder 3" descr="Marjorie McIntosh Ives">
            <a:extLst>
              <a:ext uri="{FF2B5EF4-FFF2-40B4-BE49-F238E27FC236}">
                <a16:creationId xmlns:a16="http://schemas.microsoft.com/office/drawing/2014/main" id="{431B14B5-2B7F-4603-82E6-4AE29DC8DEA2}"/>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3521" y="342900"/>
            <a:ext cx="4604658" cy="6068060"/>
          </a:xfrm>
          <a:prstGeom prst="rect">
            <a:avLst/>
          </a:prstGeom>
          <a:noFill/>
          <a:ln>
            <a:noFill/>
          </a:ln>
        </p:spPr>
      </p:pic>
      <p:sp>
        <p:nvSpPr>
          <p:cNvPr id="6" name="TextBox 5">
            <a:extLst>
              <a:ext uri="{FF2B5EF4-FFF2-40B4-BE49-F238E27FC236}">
                <a16:creationId xmlns:a16="http://schemas.microsoft.com/office/drawing/2014/main" id="{A3FAAF71-4FC5-4725-9E17-D5E86A925976}"/>
              </a:ext>
            </a:extLst>
          </p:cNvPr>
          <p:cNvSpPr txBox="1"/>
          <p:nvPr/>
        </p:nvSpPr>
        <p:spPr>
          <a:xfrm>
            <a:off x="5010150" y="3040765"/>
            <a:ext cx="7181850" cy="3970318"/>
          </a:xfrm>
          <a:prstGeom prst="rect">
            <a:avLst/>
          </a:prstGeom>
          <a:noFill/>
        </p:spPr>
        <p:txBody>
          <a:bodyPr wrap="square" rtlCol="0">
            <a:spAutoFit/>
          </a:bodyPr>
          <a:lstStyle/>
          <a:p>
            <a:r>
              <a:rPr lang="en-US" sz="2400" b="1" dirty="0">
                <a:latin typeface="Arial Black" panose="020B0A04020102020204" pitchFamily="34" charset="0"/>
              </a:rPr>
              <a:t>    Marjorie</a:t>
            </a:r>
            <a:r>
              <a:rPr lang="en-US" sz="2400" dirty="0">
                <a:latin typeface="Arial Black" panose="020B0A04020102020204" pitchFamily="34" charset="0"/>
              </a:rPr>
              <a:t> was in DKG as a longstanding</a:t>
            </a:r>
            <a:br>
              <a:rPr lang="en-US" sz="2400" dirty="0">
                <a:latin typeface="Arial Black" panose="020B0A04020102020204" pitchFamily="34" charset="0"/>
              </a:rPr>
            </a:br>
            <a:r>
              <a:rPr lang="en-US" sz="2400" dirty="0">
                <a:latin typeface="Arial Black" panose="020B0A04020102020204" pitchFamily="34" charset="0"/>
              </a:rPr>
              <a:t>dedicated member and a Past President of Epsilon Chapter. </a:t>
            </a:r>
            <a:br>
              <a:rPr lang="en-US" sz="2400" dirty="0">
                <a:latin typeface="Arial Black" panose="020B0A04020102020204" pitchFamily="34" charset="0"/>
              </a:rPr>
            </a:br>
            <a:endParaRPr lang="en-US" sz="2400" dirty="0">
              <a:latin typeface="Arial Black" panose="020B0A04020102020204" pitchFamily="34" charset="0"/>
            </a:endParaRPr>
          </a:p>
          <a:p>
            <a:r>
              <a:rPr lang="en-US" sz="2400" dirty="0">
                <a:latin typeface="Arial Black" panose="020B0A04020102020204" pitchFamily="34" charset="0"/>
              </a:rPr>
              <a:t>    She was a 35-year Public School teacher first at the Countryside School in Newton and then at the Horace Mann School and Saltonstall School in Salem, MA. </a:t>
            </a:r>
            <a:br>
              <a:rPr lang="en-US" sz="2400" dirty="0">
                <a:latin typeface="Arial Black" panose="020B0A04020102020204" pitchFamily="34" charset="0"/>
              </a:rPr>
            </a:br>
            <a:br>
              <a:rPr lang="en-US" dirty="0"/>
            </a:br>
            <a:endParaRPr lang="en-US" dirty="0"/>
          </a:p>
        </p:txBody>
      </p:sp>
    </p:spTree>
    <p:extLst>
      <p:ext uri="{BB962C8B-B14F-4D97-AF65-F5344CB8AC3E}">
        <p14:creationId xmlns:p14="http://schemas.microsoft.com/office/powerpoint/2010/main" val="2336514808"/>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lack and white rose">
            <a:extLst>
              <a:ext uri="{FF2B5EF4-FFF2-40B4-BE49-F238E27FC236}">
                <a16:creationId xmlns:a16="http://schemas.microsoft.com/office/drawing/2014/main" id="{39AAC051-7926-7945-B447-19E5FC6E6D88}"/>
              </a:ext>
            </a:extLst>
          </p:cNvPr>
          <p:cNvPicPr>
            <a:picLocks noChangeAspect="1"/>
          </p:cNvPicPr>
          <p:nvPr/>
        </p:nvPicPr>
        <p:blipFill>
          <a:blip r:embed="rId2">
            <a:alphaModFix amt="32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dir="5400000" algn="ctr" rotWithShape="0">
              <a:srgbClr val="000000">
                <a:alpha val="56000"/>
              </a:srgbClr>
            </a:outerShdw>
          </a:effectLst>
        </p:spPr>
      </p:pic>
      <p:sp>
        <p:nvSpPr>
          <p:cNvPr id="2" name="Title 1">
            <a:extLst>
              <a:ext uri="{FF2B5EF4-FFF2-40B4-BE49-F238E27FC236}">
                <a16:creationId xmlns:a16="http://schemas.microsoft.com/office/drawing/2014/main" id="{7B90A37C-F7D0-914E-8A3D-8650F168A4D9}"/>
              </a:ext>
            </a:extLst>
          </p:cNvPr>
          <p:cNvSpPr>
            <a:spLocks noGrp="1"/>
          </p:cNvSpPr>
          <p:nvPr>
            <p:ph type="title"/>
          </p:nvPr>
        </p:nvSpPr>
        <p:spPr>
          <a:noFill/>
        </p:spPr>
        <p:txBody>
          <a:bodyPr/>
          <a:lstStyle/>
          <a:p>
            <a:pPr algn="ctr"/>
            <a:r>
              <a:rPr lang="en-US" dirty="0">
                <a:solidFill>
                  <a:schemeClr val="bg1"/>
                </a:solidFill>
                <a:latin typeface="Garamond" panose="02020404030301010803" pitchFamily="18" charset="0"/>
              </a:rPr>
              <a:t>In Appreciation of</a:t>
            </a:r>
          </a:p>
        </p:txBody>
      </p:sp>
      <p:sp>
        <p:nvSpPr>
          <p:cNvPr id="3" name="Content Placeholder 2">
            <a:extLst>
              <a:ext uri="{FF2B5EF4-FFF2-40B4-BE49-F238E27FC236}">
                <a16:creationId xmlns:a16="http://schemas.microsoft.com/office/drawing/2014/main" id="{952B17D8-2439-AD4A-BF23-5082CD408322}"/>
              </a:ext>
            </a:extLst>
          </p:cNvPr>
          <p:cNvSpPr>
            <a:spLocks noGrp="1"/>
          </p:cNvSpPr>
          <p:nvPr>
            <p:ph idx="1"/>
          </p:nvPr>
        </p:nvSpPr>
        <p:spPr>
          <a:noFill/>
        </p:spPr>
        <p:txBody>
          <a:bodyPr>
            <a:normAutofit fontScale="62500" lnSpcReduction="20000"/>
          </a:bodyPr>
          <a:lstStyle/>
          <a:p>
            <a:pPr marL="0" indent="0" algn="ctr">
              <a:buNone/>
            </a:pPr>
            <a:endParaRPr lang="en-US" dirty="0"/>
          </a:p>
          <a:p>
            <a:pPr marL="0" indent="0" algn="ctr">
              <a:buNone/>
            </a:pPr>
            <a:endParaRPr lang="en-US" dirty="0"/>
          </a:p>
          <a:p>
            <a:pPr marL="0" indent="0" algn="ctr">
              <a:buNone/>
            </a:pPr>
            <a:r>
              <a:rPr lang="en-US" sz="7700" dirty="0">
                <a:solidFill>
                  <a:schemeClr val="bg1"/>
                </a:solidFill>
                <a:latin typeface="Garamond" panose="02020404030301010803" pitchFamily="18" charset="0"/>
              </a:rPr>
              <a:t>Jo-Anne Butler, a devoted member and all around wonderful person!! This presentation would not have been possible without her hard work and dedication!</a:t>
            </a:r>
          </a:p>
          <a:p>
            <a:pPr marL="0" indent="0" algn="ctr">
              <a:buNone/>
            </a:pPr>
            <a:endParaRPr lang="en-US" sz="7700" dirty="0">
              <a:solidFill>
                <a:schemeClr val="bg1"/>
              </a:solidFill>
              <a:latin typeface="Garamond" panose="02020404030301010803" pitchFamily="18" charset="0"/>
            </a:endParaRPr>
          </a:p>
          <a:p>
            <a:pPr marL="0" indent="0" algn="ctr">
              <a:buNone/>
            </a:pPr>
            <a:r>
              <a:rPr lang="en-US" sz="7700" dirty="0">
                <a:solidFill>
                  <a:schemeClr val="bg1"/>
                </a:solidFill>
                <a:latin typeface="Garamond" panose="02020404030301010803" pitchFamily="18" charset="0"/>
              </a:rPr>
              <a:t>From all of us a sincere thank you!!</a:t>
            </a:r>
          </a:p>
        </p:txBody>
      </p:sp>
    </p:spTree>
    <p:extLst>
      <p:ext uri="{BB962C8B-B14F-4D97-AF65-F5344CB8AC3E}">
        <p14:creationId xmlns:p14="http://schemas.microsoft.com/office/powerpoint/2010/main" val="1989060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9000">
        <p159:morph option="byObject"/>
      </p:transition>
    </mc:Choice>
    <mc:Fallback xmlns="">
      <p:transition spd="slow" advClick="0" advTm="9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lack and white rose">
            <a:extLst>
              <a:ext uri="{FF2B5EF4-FFF2-40B4-BE49-F238E27FC236}">
                <a16:creationId xmlns:a16="http://schemas.microsoft.com/office/drawing/2014/main" id="{BB288BBF-7CC3-2940-97B6-CE46772217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2341010865"/>
      </p:ext>
    </p:extLst>
  </p:cSld>
  <p:clrMapOvr>
    <a:masterClrMapping/>
  </p:clrMapOvr>
  <mc:AlternateContent xmlns:mc="http://schemas.openxmlformats.org/markup-compatibility/2006" xmlns:p14="http://schemas.microsoft.com/office/powerpoint/2010/main">
    <mc:Choice Requires="p14">
      <p:transition spd="slow" p14:dur="4000" advClick="0" advTm="7000">
        <p:fade/>
      </p:transition>
    </mc:Choice>
    <mc:Fallback xmlns="">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0DE97-5A46-43E4-A790-8EDE7DD9C99E}"/>
              </a:ext>
            </a:extLst>
          </p:cNvPr>
          <p:cNvSpPr>
            <a:spLocks noGrp="1"/>
          </p:cNvSpPr>
          <p:nvPr>
            <p:ph type="title"/>
          </p:nvPr>
        </p:nvSpPr>
        <p:spPr>
          <a:xfrm>
            <a:off x="5358491" y="1524454"/>
            <a:ext cx="6596743" cy="1675946"/>
          </a:xfrm>
        </p:spPr>
        <p:txBody>
          <a:bodyPr>
            <a:normAutofit fontScale="90000"/>
          </a:bodyPr>
          <a:lstStyle/>
          <a:p>
            <a:pPr algn="ctr"/>
            <a:r>
              <a:rPr lang="en-US" sz="4200" dirty="0">
                <a:latin typeface="Arial Black" panose="020B0A04020102020204" pitchFamily="34" charset="0"/>
              </a:rPr>
              <a:t>BARBARA PURINGTON</a:t>
            </a:r>
            <a:r>
              <a:rPr lang="en-US" sz="4200" dirty="0"/>
              <a:t>                                             </a:t>
            </a:r>
            <a:r>
              <a:rPr lang="en-US" sz="4000" b="1" dirty="0">
                <a:latin typeface="Arial Black" panose="020B0A04020102020204" pitchFamily="34" charset="0"/>
              </a:rPr>
              <a:t>Epsilon Chapter</a:t>
            </a:r>
            <a:br>
              <a:rPr lang="en-US" sz="4000" b="1" dirty="0">
                <a:latin typeface="Arial Black" panose="020B0A04020102020204" pitchFamily="34" charset="0"/>
              </a:rPr>
            </a:br>
            <a:r>
              <a:rPr lang="en-US" sz="4000" b="1" dirty="0">
                <a:latin typeface="Arial Black" panose="020B0A04020102020204" pitchFamily="34" charset="0"/>
              </a:rPr>
              <a:t>Initiated 12/1/1965</a:t>
            </a:r>
            <a:br>
              <a:rPr lang="en-US" sz="4000" b="1" dirty="0">
                <a:latin typeface="Arial Black" panose="020B0A04020102020204" pitchFamily="34" charset="0"/>
              </a:rPr>
            </a:br>
            <a:r>
              <a:rPr lang="en-US" sz="4000" b="1" dirty="0">
                <a:latin typeface="Arial Black" panose="020B0A04020102020204" pitchFamily="34" charset="0"/>
              </a:rPr>
              <a:t>March 18, 2019</a:t>
            </a:r>
            <a:br>
              <a:rPr lang="en-US" sz="4000" b="1" dirty="0">
                <a:latin typeface="Arial Black" panose="020B0A04020102020204" pitchFamily="34" charset="0"/>
              </a:rPr>
            </a:br>
            <a:r>
              <a:rPr lang="en-US" sz="4000" b="1" dirty="0">
                <a:latin typeface="Arial Black" panose="020B0A04020102020204" pitchFamily="34" charset="0"/>
              </a:rPr>
              <a:t>54 years</a:t>
            </a:r>
            <a:br>
              <a:rPr lang="en-US" sz="3600" b="1" dirty="0">
                <a:latin typeface="Arial Black" panose="020B0A04020102020204" pitchFamily="34" charset="0"/>
              </a:rPr>
            </a:br>
            <a:br>
              <a:rPr lang="en-US" sz="2700" dirty="0">
                <a:latin typeface="Arial Black" panose="020B0A04020102020204" pitchFamily="34" charset="0"/>
              </a:rPr>
            </a:br>
            <a:r>
              <a:rPr lang="en-US" sz="2700" dirty="0">
                <a:latin typeface="Arial Black" panose="020B0A04020102020204" pitchFamily="34" charset="0"/>
              </a:rPr>
              <a:t> </a:t>
            </a:r>
            <a:br>
              <a:rPr lang="en-US" sz="2700" dirty="0">
                <a:latin typeface="Arial Black" panose="020B0A04020102020204" pitchFamily="34" charset="0"/>
              </a:rPr>
            </a:br>
            <a:r>
              <a:rPr lang="en-US" sz="4000" dirty="0">
                <a:latin typeface="Arial Black" panose="020B0A04020102020204" pitchFamily="34" charset="0"/>
              </a:rPr>
              <a:t>                                           </a:t>
            </a:r>
            <a:br>
              <a:rPr lang="en-US" sz="4000" dirty="0"/>
            </a:br>
            <a:r>
              <a:rPr lang="en-US" sz="4000" dirty="0"/>
              <a:t>                                                 </a:t>
            </a:r>
          </a:p>
        </p:txBody>
      </p:sp>
      <p:pic>
        <p:nvPicPr>
          <p:cNvPr id="4" name="Picture 3" descr="barbara purinton obituary">
            <a:extLst>
              <a:ext uri="{FF2B5EF4-FFF2-40B4-BE49-F238E27FC236}">
                <a16:creationId xmlns:a16="http://schemas.microsoft.com/office/drawing/2014/main" id="{B0C271CA-FB7C-44BC-98B7-B084F95AFC8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6766" y="501507"/>
            <a:ext cx="5121725" cy="5854985"/>
          </a:xfrm>
          <a:prstGeom prst="rect">
            <a:avLst/>
          </a:prstGeom>
          <a:noFill/>
          <a:ln>
            <a:noFill/>
          </a:ln>
        </p:spPr>
      </p:pic>
      <p:sp>
        <p:nvSpPr>
          <p:cNvPr id="5" name="TextBox 4">
            <a:extLst>
              <a:ext uri="{FF2B5EF4-FFF2-40B4-BE49-F238E27FC236}">
                <a16:creationId xmlns:a16="http://schemas.microsoft.com/office/drawing/2014/main" id="{9D9170E4-1E77-4AA0-A4D5-3DD9056FC6D2}"/>
              </a:ext>
            </a:extLst>
          </p:cNvPr>
          <p:cNvSpPr txBox="1"/>
          <p:nvPr/>
        </p:nvSpPr>
        <p:spPr>
          <a:xfrm>
            <a:off x="5641521" y="3020785"/>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6581B863-CF9E-4D3E-AD87-D2C01F81B950}"/>
              </a:ext>
            </a:extLst>
          </p:cNvPr>
          <p:cNvSpPr txBox="1"/>
          <p:nvPr/>
        </p:nvSpPr>
        <p:spPr>
          <a:xfrm>
            <a:off x="5641521" y="3020785"/>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5A88E0D1-60BC-4070-9A6B-D84B24D85314}"/>
              </a:ext>
            </a:extLst>
          </p:cNvPr>
          <p:cNvSpPr txBox="1"/>
          <p:nvPr/>
        </p:nvSpPr>
        <p:spPr>
          <a:xfrm>
            <a:off x="5641521" y="3020785"/>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6A4BD0A3-3587-4FD2-8D77-851EB4E79195}"/>
              </a:ext>
            </a:extLst>
          </p:cNvPr>
          <p:cNvSpPr txBox="1"/>
          <p:nvPr/>
        </p:nvSpPr>
        <p:spPr>
          <a:xfrm>
            <a:off x="5641521" y="3020785"/>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F3FE928B-225D-41B2-9852-3D333DFEDEEB}"/>
              </a:ext>
            </a:extLst>
          </p:cNvPr>
          <p:cNvSpPr txBox="1"/>
          <p:nvPr/>
        </p:nvSpPr>
        <p:spPr>
          <a:xfrm>
            <a:off x="5641521" y="3020785"/>
            <a:ext cx="914400" cy="91440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A6D7688E-D74E-468E-B8DB-E99DF0148F09}"/>
              </a:ext>
            </a:extLst>
          </p:cNvPr>
          <p:cNvSpPr txBox="1"/>
          <p:nvPr/>
        </p:nvSpPr>
        <p:spPr>
          <a:xfrm>
            <a:off x="5641521" y="3020785"/>
            <a:ext cx="914400" cy="9144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9E663052-80FB-430B-B9D4-6ABA21D55C80}"/>
              </a:ext>
            </a:extLst>
          </p:cNvPr>
          <p:cNvSpPr txBox="1"/>
          <p:nvPr/>
        </p:nvSpPr>
        <p:spPr>
          <a:xfrm>
            <a:off x="5641521" y="3020785"/>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6F4B7CC1-7BA8-4995-902A-0ED0E712E75D}"/>
              </a:ext>
            </a:extLst>
          </p:cNvPr>
          <p:cNvSpPr txBox="1"/>
          <p:nvPr/>
        </p:nvSpPr>
        <p:spPr>
          <a:xfrm>
            <a:off x="5919106" y="3147765"/>
            <a:ext cx="5995307" cy="3416320"/>
          </a:xfrm>
          <a:prstGeom prst="rect">
            <a:avLst/>
          </a:prstGeom>
          <a:noFill/>
        </p:spPr>
        <p:txBody>
          <a:bodyPr wrap="square" rtlCol="0">
            <a:spAutoFit/>
          </a:bodyPr>
          <a:lstStyle/>
          <a:p>
            <a:r>
              <a:rPr lang="en-US" sz="2400" b="1" dirty="0">
                <a:latin typeface="Arial Black" panose="020B0A04020102020204" pitchFamily="34" charset="0"/>
              </a:rPr>
              <a:t>    Barbara</a:t>
            </a:r>
            <a:r>
              <a:rPr lang="en-US" sz="2400" dirty="0">
                <a:latin typeface="Arial Black" panose="020B0A04020102020204" pitchFamily="34" charset="0"/>
              </a:rPr>
              <a:t> was a longstanding, dedicated member of DKG and was a Past President of Epsilon Chapter.</a:t>
            </a:r>
            <a:br>
              <a:rPr lang="en-US" sz="2400" dirty="0">
                <a:latin typeface="Arial Black" panose="020B0A04020102020204" pitchFamily="34" charset="0"/>
              </a:rPr>
            </a:br>
            <a:br>
              <a:rPr lang="en-US" sz="2400" dirty="0">
                <a:latin typeface="Arial Black" panose="020B0A04020102020204" pitchFamily="34" charset="0"/>
              </a:rPr>
            </a:br>
            <a:r>
              <a:rPr lang="en-US" sz="2400" dirty="0">
                <a:latin typeface="Arial Black" panose="020B0A04020102020204" pitchFamily="34" charset="0"/>
              </a:rPr>
              <a:t>    She was a first-grade teacher for 26 years at the Yellow School in Byfield, MA.</a:t>
            </a:r>
            <a:br>
              <a:rPr lang="en-US" sz="2400" dirty="0">
                <a:latin typeface="Arial Black" panose="020B0A04020102020204" pitchFamily="34" charset="0"/>
              </a:rPr>
            </a:br>
            <a:r>
              <a:rPr lang="en-US" sz="2400" dirty="0">
                <a:latin typeface="Arial Black" panose="020B0A04020102020204" pitchFamily="34" charset="0"/>
              </a:rPr>
              <a:t> </a:t>
            </a:r>
            <a:endParaRPr lang="en-US" sz="2400" dirty="0"/>
          </a:p>
        </p:txBody>
      </p:sp>
      <p:sp>
        <p:nvSpPr>
          <p:cNvPr id="13" name="TextBox 12">
            <a:extLst>
              <a:ext uri="{FF2B5EF4-FFF2-40B4-BE49-F238E27FC236}">
                <a16:creationId xmlns:a16="http://schemas.microsoft.com/office/drawing/2014/main" id="{8AA9B041-B8F6-4735-9859-988FF3EEBCC5}"/>
              </a:ext>
            </a:extLst>
          </p:cNvPr>
          <p:cNvSpPr txBox="1"/>
          <p:nvPr/>
        </p:nvSpPr>
        <p:spPr>
          <a:xfrm>
            <a:off x="5959929" y="3559628"/>
            <a:ext cx="5393869" cy="73478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119301504"/>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E82EFC-425A-43CB-8814-D9C2643673A6}"/>
              </a:ext>
            </a:extLst>
          </p:cNvPr>
          <p:cNvSpPr>
            <a:spLocks noGrp="1"/>
          </p:cNvSpPr>
          <p:nvPr>
            <p:ph idx="1"/>
          </p:nvPr>
        </p:nvSpPr>
        <p:spPr>
          <a:xfrm>
            <a:off x="5448300" y="133355"/>
            <a:ext cx="6086074" cy="4351338"/>
          </a:xfrm>
        </p:spPr>
        <p:txBody>
          <a:bodyPr/>
          <a:lstStyle/>
          <a:p>
            <a:pPr marL="0" indent="0" algn="ctr">
              <a:buNone/>
            </a:pPr>
            <a:r>
              <a:rPr lang="en-US" sz="4000" b="1" dirty="0">
                <a:latin typeface="Arial Black" panose="020B0A04020102020204" pitchFamily="34" charset="0"/>
              </a:rPr>
              <a:t>NORMA SIMONS</a:t>
            </a:r>
            <a:endParaRPr lang="en-US" sz="3600" b="1" dirty="0">
              <a:latin typeface="Arial Black" panose="020B0A04020102020204" pitchFamily="34" charset="0"/>
            </a:endParaRPr>
          </a:p>
          <a:p>
            <a:pPr marL="0" indent="0" algn="ctr">
              <a:buNone/>
            </a:pPr>
            <a:r>
              <a:rPr lang="en-US" sz="3600" dirty="0">
                <a:latin typeface="Arial Black" panose="020B0A04020102020204" pitchFamily="34" charset="0"/>
              </a:rPr>
              <a:t>Zeta  Chapter</a:t>
            </a:r>
            <a:br>
              <a:rPr lang="en-US" sz="3600" dirty="0">
                <a:latin typeface="Arial Black" panose="020B0A04020102020204" pitchFamily="34" charset="0"/>
              </a:rPr>
            </a:br>
            <a:r>
              <a:rPr lang="en-US" sz="3600" dirty="0">
                <a:latin typeface="Arial Black" panose="020B0A04020102020204" pitchFamily="34" charset="0"/>
              </a:rPr>
              <a:t>Initiated 1/1/1998 November 2, 2018</a:t>
            </a:r>
          </a:p>
          <a:p>
            <a:pPr marL="0" indent="0" algn="ctr">
              <a:buNone/>
            </a:pPr>
            <a:r>
              <a:rPr lang="en-US" sz="3600" dirty="0">
                <a:latin typeface="Arial Black" panose="020B0A04020102020204" pitchFamily="34" charset="0"/>
              </a:rPr>
              <a:t>20 years</a:t>
            </a:r>
          </a:p>
          <a:p>
            <a:pPr marL="0" indent="0" algn="ctr">
              <a:buNone/>
            </a:pPr>
            <a:endParaRPr lang="en-US" sz="3600" dirty="0">
              <a:latin typeface="Arial Black" panose="020B0A04020102020204" pitchFamily="34" charset="0"/>
            </a:endParaRPr>
          </a:p>
          <a:p>
            <a:pPr marL="0" indent="0">
              <a:buNone/>
            </a:pPr>
            <a:endParaRPr lang="en-US" sz="4000" b="1" dirty="0">
              <a:latin typeface="Arial Black" panose="020B0A04020102020204" pitchFamily="34" charset="0"/>
            </a:endParaRPr>
          </a:p>
        </p:txBody>
      </p:sp>
      <p:pic>
        <p:nvPicPr>
          <p:cNvPr id="5" name="Picture 4">
            <a:extLst>
              <a:ext uri="{FF2B5EF4-FFF2-40B4-BE49-F238E27FC236}">
                <a16:creationId xmlns:a16="http://schemas.microsoft.com/office/drawing/2014/main" id="{51EA8E82-5B17-4D35-86BA-34D97AAAA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07" y="355600"/>
            <a:ext cx="4285593" cy="6120388"/>
          </a:xfrm>
          <a:prstGeom prst="rect">
            <a:avLst/>
          </a:prstGeom>
        </p:spPr>
      </p:pic>
      <p:sp>
        <p:nvSpPr>
          <p:cNvPr id="7" name="TextBox 6">
            <a:extLst>
              <a:ext uri="{FF2B5EF4-FFF2-40B4-BE49-F238E27FC236}">
                <a16:creationId xmlns:a16="http://schemas.microsoft.com/office/drawing/2014/main" id="{F9BEB880-981E-4D3F-AAE5-1880788F6EC8}"/>
              </a:ext>
            </a:extLst>
          </p:cNvPr>
          <p:cNvSpPr txBox="1"/>
          <p:nvPr/>
        </p:nvSpPr>
        <p:spPr>
          <a:xfrm>
            <a:off x="4840941" y="3080450"/>
            <a:ext cx="7171766" cy="3416320"/>
          </a:xfrm>
          <a:prstGeom prst="rect">
            <a:avLst/>
          </a:prstGeom>
          <a:noFill/>
        </p:spPr>
        <p:txBody>
          <a:bodyPr wrap="square" rtlCol="0">
            <a:spAutoFit/>
          </a:bodyPr>
          <a:lstStyle/>
          <a:p>
            <a:r>
              <a:rPr lang="en-US" sz="2400" dirty="0">
                <a:latin typeface="Arial Black" panose="020B0A04020102020204" pitchFamily="34" charset="0"/>
              </a:rPr>
              <a:t>    Norma was an Honorary member of Zeta Chapter.</a:t>
            </a:r>
          </a:p>
          <a:p>
            <a:endParaRPr lang="en-US" sz="2400" dirty="0">
              <a:latin typeface="Arial Black" panose="020B0A04020102020204" pitchFamily="34" charset="0"/>
            </a:endParaRPr>
          </a:p>
          <a:p>
            <a:r>
              <a:rPr lang="en-US" sz="2400" dirty="0">
                <a:latin typeface="Arial Black" panose="020B0A04020102020204" pitchFamily="34" charset="0"/>
              </a:rPr>
              <a:t>    She was a prolific children’s book author of over 50 books, many of them in the area of diversity.  Norma worked with the children in the Wellfleet schools to encourage them to write their own stories. </a:t>
            </a:r>
          </a:p>
        </p:txBody>
      </p:sp>
    </p:spTree>
    <p:extLst>
      <p:ext uri="{BB962C8B-B14F-4D97-AF65-F5344CB8AC3E}">
        <p14:creationId xmlns:p14="http://schemas.microsoft.com/office/powerpoint/2010/main" val="471673960"/>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495C-A06C-4280-BE2A-159466D9A7CE}"/>
              </a:ext>
            </a:extLst>
          </p:cNvPr>
          <p:cNvSpPr>
            <a:spLocks noGrp="1"/>
          </p:cNvSpPr>
          <p:nvPr>
            <p:ph type="title"/>
          </p:nvPr>
        </p:nvSpPr>
        <p:spPr>
          <a:xfrm>
            <a:off x="5038878" y="582662"/>
            <a:ext cx="7153122" cy="2591953"/>
          </a:xfrm>
        </p:spPr>
        <p:txBody>
          <a:bodyPr>
            <a:normAutofit fontScale="90000"/>
          </a:bodyPr>
          <a:lstStyle/>
          <a:p>
            <a:pPr algn="ctr"/>
            <a:r>
              <a:rPr lang="en-US" b="1" dirty="0">
                <a:latin typeface="Arial Black" panose="020B0A04020102020204" pitchFamily="34" charset="0"/>
              </a:rPr>
              <a:t>    ROBERTA  BRALEY                            </a:t>
            </a:r>
            <a:br>
              <a:rPr lang="en-US" b="1" dirty="0">
                <a:latin typeface="Arial Black" panose="020B0A04020102020204" pitchFamily="34" charset="0"/>
              </a:rPr>
            </a:br>
            <a:r>
              <a:rPr lang="en-US" sz="3600" b="1" dirty="0">
                <a:latin typeface="Arial Black" panose="020B0A04020102020204" pitchFamily="34" charset="0"/>
              </a:rPr>
              <a:t>       </a:t>
            </a:r>
            <a:r>
              <a:rPr lang="en-US" sz="4000" b="1" dirty="0">
                <a:latin typeface="Arial Black" panose="020B0A04020102020204" pitchFamily="34" charset="0"/>
              </a:rPr>
              <a:t>Eta Chapter</a:t>
            </a:r>
            <a:br>
              <a:rPr lang="en-US" sz="4000" b="1" dirty="0">
                <a:latin typeface="Arial Black" panose="020B0A04020102020204" pitchFamily="34" charset="0"/>
              </a:rPr>
            </a:br>
            <a:r>
              <a:rPr lang="en-US" sz="4000" b="1" dirty="0">
                <a:latin typeface="Arial Black" panose="020B0A04020102020204" pitchFamily="34" charset="0"/>
              </a:rPr>
              <a:t>      Initiated 5/1/1975</a:t>
            </a:r>
            <a:br>
              <a:rPr lang="en-US" sz="4000" b="1" dirty="0">
                <a:latin typeface="Arial Black" panose="020B0A04020102020204" pitchFamily="34" charset="0"/>
              </a:rPr>
            </a:br>
            <a:r>
              <a:rPr lang="en-US" sz="4000" b="1" dirty="0">
                <a:latin typeface="Arial Black" panose="020B0A04020102020204" pitchFamily="34" charset="0"/>
              </a:rPr>
              <a:t>        January 9, 2020</a:t>
            </a:r>
            <a:br>
              <a:rPr lang="en-US" sz="4000" b="1" dirty="0">
                <a:latin typeface="Arial Black" panose="020B0A04020102020204" pitchFamily="34" charset="0"/>
              </a:rPr>
            </a:br>
            <a:r>
              <a:rPr lang="en-US" sz="4000" b="1" dirty="0">
                <a:latin typeface="Arial Black" panose="020B0A04020102020204" pitchFamily="34" charset="0"/>
              </a:rPr>
              <a:t>         45 years</a:t>
            </a:r>
            <a:br>
              <a:rPr lang="en-US" sz="4000" b="1" dirty="0">
                <a:latin typeface="Arial Black" panose="020B0A04020102020204" pitchFamily="34" charset="0"/>
              </a:rPr>
            </a:br>
            <a:br>
              <a:rPr lang="en-US" sz="3600" b="1" dirty="0">
                <a:latin typeface="Arial Black" panose="020B0A04020102020204" pitchFamily="34" charset="0"/>
              </a:rPr>
            </a:br>
            <a:endParaRPr lang="en-US" sz="2400" b="1" dirty="0">
              <a:latin typeface="Arial Black" panose="020B0A04020102020204" pitchFamily="34" charset="0"/>
            </a:endParaRPr>
          </a:p>
        </p:txBody>
      </p:sp>
      <p:pic>
        <p:nvPicPr>
          <p:cNvPr id="4" name="Content Placeholder 3" descr="Obituary of Roberta Braley">
            <a:extLst>
              <a:ext uri="{FF2B5EF4-FFF2-40B4-BE49-F238E27FC236}">
                <a16:creationId xmlns:a16="http://schemas.microsoft.com/office/drawing/2014/main" id="{9C0EFA50-2AD0-4285-9777-EB6DC9A7F6C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519" y="375138"/>
            <a:ext cx="4750359" cy="6215797"/>
          </a:xfrm>
          <a:prstGeom prst="rect">
            <a:avLst/>
          </a:prstGeom>
          <a:noFill/>
          <a:ln>
            <a:noFill/>
          </a:ln>
        </p:spPr>
      </p:pic>
      <p:sp>
        <p:nvSpPr>
          <p:cNvPr id="5" name="TextBox 4">
            <a:extLst>
              <a:ext uri="{FF2B5EF4-FFF2-40B4-BE49-F238E27FC236}">
                <a16:creationId xmlns:a16="http://schemas.microsoft.com/office/drawing/2014/main" id="{F78C605B-B554-48C6-AE4B-A311A767513E}"/>
              </a:ext>
            </a:extLst>
          </p:cNvPr>
          <p:cNvSpPr txBox="1"/>
          <p:nvPr/>
        </p:nvSpPr>
        <p:spPr>
          <a:xfrm>
            <a:off x="5181600" y="3174615"/>
            <a:ext cx="6721881" cy="3416320"/>
          </a:xfrm>
          <a:prstGeom prst="rect">
            <a:avLst/>
          </a:prstGeom>
          <a:noFill/>
        </p:spPr>
        <p:txBody>
          <a:bodyPr wrap="square" rtlCol="0">
            <a:spAutoFit/>
          </a:bodyPr>
          <a:lstStyle/>
          <a:p>
            <a:r>
              <a:rPr lang="en-US" sz="2400" b="1" dirty="0">
                <a:latin typeface="Arial Black" panose="020B0A04020102020204" pitchFamily="34" charset="0"/>
              </a:rPr>
              <a:t>    Roberta held</a:t>
            </a:r>
            <a:r>
              <a:rPr lang="en-US" sz="2400" dirty="0">
                <a:latin typeface="Arial Black" panose="020B0A04020102020204" pitchFamily="34" charset="0"/>
              </a:rPr>
              <a:t> multiple offices in Eta Chapter, including Chapter President.  She was also on various committees at the State level during her 45 years of membership.</a:t>
            </a:r>
            <a:br>
              <a:rPr lang="en-US" sz="2400" dirty="0">
                <a:latin typeface="Arial Black" panose="020B0A04020102020204" pitchFamily="34" charset="0"/>
              </a:rPr>
            </a:br>
            <a:br>
              <a:rPr lang="en-US" sz="2400" dirty="0">
                <a:latin typeface="Arial Black" panose="020B0A04020102020204" pitchFamily="34" charset="0"/>
              </a:rPr>
            </a:br>
            <a:r>
              <a:rPr lang="en-US" sz="2400" dirty="0">
                <a:latin typeface="Arial Black" panose="020B0A04020102020204" pitchFamily="34" charset="0"/>
              </a:rPr>
              <a:t>    She was a special education </a:t>
            </a:r>
            <a:br>
              <a:rPr lang="en-US" sz="2400" dirty="0">
                <a:latin typeface="Arial Black" panose="020B0A04020102020204" pitchFamily="34" charset="0"/>
              </a:rPr>
            </a:br>
            <a:r>
              <a:rPr lang="en-US" sz="2400" dirty="0">
                <a:latin typeface="Arial Black" panose="020B0A04020102020204" pitchFamily="34" charset="0"/>
              </a:rPr>
              <a:t>diagnostician for the Town of Fairhaven School System for 30 years.    </a:t>
            </a:r>
            <a:endParaRPr lang="en-US" sz="2400" dirty="0"/>
          </a:p>
        </p:txBody>
      </p:sp>
    </p:spTree>
    <p:extLst>
      <p:ext uri="{BB962C8B-B14F-4D97-AF65-F5344CB8AC3E}">
        <p14:creationId xmlns:p14="http://schemas.microsoft.com/office/powerpoint/2010/main" val="4143037879"/>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E7E9C-771B-4107-B321-29EB6BD493A3}"/>
              </a:ext>
            </a:extLst>
          </p:cNvPr>
          <p:cNvSpPr>
            <a:spLocks noGrp="1"/>
          </p:cNvSpPr>
          <p:nvPr>
            <p:ph type="title"/>
          </p:nvPr>
        </p:nvSpPr>
        <p:spPr>
          <a:xfrm>
            <a:off x="5642382" y="0"/>
            <a:ext cx="5902568" cy="4003312"/>
          </a:xfrm>
        </p:spPr>
        <p:txBody>
          <a:bodyPr>
            <a:normAutofit/>
          </a:bodyPr>
          <a:lstStyle/>
          <a:p>
            <a:pPr algn="ctr"/>
            <a:r>
              <a:rPr lang="en-US" sz="4000" dirty="0">
                <a:latin typeface="Arial Black" panose="020B0A04020102020204" pitchFamily="34" charset="0"/>
              </a:rPr>
              <a:t>BONNIE BRAZ</a:t>
            </a:r>
            <a:r>
              <a:rPr lang="en-US" sz="3600" dirty="0">
                <a:latin typeface="Arial Black" panose="020B0A04020102020204" pitchFamily="34" charset="0"/>
              </a:rPr>
              <a:t>                                   Eta Chapter                                        Initiated  5/1/1993                                        May 4, 2020                                   27 years</a:t>
            </a:r>
            <a:br>
              <a:rPr lang="en-US" sz="3600" dirty="0">
                <a:latin typeface="Arial Black" panose="020B0A04020102020204" pitchFamily="34" charset="0"/>
              </a:rPr>
            </a:br>
            <a:br>
              <a:rPr lang="en-US" sz="2700" dirty="0"/>
            </a:br>
            <a:r>
              <a:rPr lang="en-US" sz="2700" dirty="0"/>
              <a:t>                                            </a:t>
            </a:r>
          </a:p>
        </p:txBody>
      </p:sp>
      <p:pic>
        <p:nvPicPr>
          <p:cNvPr id="4" name="Content Placeholder 3" descr="Profile Image">
            <a:extLst>
              <a:ext uri="{FF2B5EF4-FFF2-40B4-BE49-F238E27FC236}">
                <a16:creationId xmlns:a16="http://schemas.microsoft.com/office/drawing/2014/main" id="{9A9A90E4-C9A9-4A45-A191-F9A9C11E3CC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399" y="284344"/>
            <a:ext cx="4613032" cy="6289311"/>
          </a:xfrm>
          <a:prstGeom prst="rect">
            <a:avLst/>
          </a:prstGeom>
          <a:noFill/>
          <a:ln>
            <a:noFill/>
          </a:ln>
        </p:spPr>
      </p:pic>
      <p:sp>
        <p:nvSpPr>
          <p:cNvPr id="5" name="TextBox 4">
            <a:extLst>
              <a:ext uri="{FF2B5EF4-FFF2-40B4-BE49-F238E27FC236}">
                <a16:creationId xmlns:a16="http://schemas.microsoft.com/office/drawing/2014/main" id="{3EE3596B-C7DF-4D3D-A157-303054AE3E34}"/>
              </a:ext>
            </a:extLst>
          </p:cNvPr>
          <p:cNvSpPr txBox="1"/>
          <p:nvPr/>
        </p:nvSpPr>
        <p:spPr>
          <a:xfrm>
            <a:off x="5791199" y="3429000"/>
            <a:ext cx="6129867" cy="3600986"/>
          </a:xfrm>
          <a:prstGeom prst="rect">
            <a:avLst/>
          </a:prstGeom>
          <a:noFill/>
        </p:spPr>
        <p:txBody>
          <a:bodyPr wrap="square" rtlCol="0">
            <a:spAutoFit/>
          </a:bodyPr>
          <a:lstStyle/>
          <a:p>
            <a:r>
              <a:rPr lang="en-US" sz="2400" b="1" dirty="0">
                <a:latin typeface="Arial Black" panose="020B0A04020102020204" pitchFamily="34" charset="0"/>
              </a:rPr>
              <a:t>  Bonnie was a dedicated member and served 2 biennium as Eta Chapter President.</a:t>
            </a:r>
            <a:br>
              <a:rPr lang="en-US" sz="2400" b="1" dirty="0">
                <a:latin typeface="Arial Black" panose="020B0A04020102020204" pitchFamily="34" charset="0"/>
              </a:rPr>
            </a:br>
            <a:endParaRPr lang="en-US" sz="2400" b="1" dirty="0">
              <a:latin typeface="Arial Black" panose="020B0A04020102020204" pitchFamily="34" charset="0"/>
            </a:endParaRPr>
          </a:p>
          <a:p>
            <a:r>
              <a:rPr lang="en-US" sz="2400" b="1" dirty="0">
                <a:latin typeface="Arial Black" panose="020B0A04020102020204" pitchFamily="34" charset="0"/>
              </a:rPr>
              <a:t>    She was employed by the New Bedford School System as a Bilingual (ESL) teacher at the Middle school level for 35 years.  </a:t>
            </a:r>
            <a:br>
              <a:rPr lang="en-US" sz="2400" b="1" dirty="0">
                <a:latin typeface="Arial Black" panose="020B0A04020102020204" pitchFamily="34" charset="0"/>
              </a:rPr>
            </a:br>
            <a:br>
              <a:rPr lang="en-US" dirty="0"/>
            </a:br>
            <a:endParaRPr lang="en-US" dirty="0"/>
          </a:p>
        </p:txBody>
      </p:sp>
    </p:spTree>
    <p:extLst>
      <p:ext uri="{BB962C8B-B14F-4D97-AF65-F5344CB8AC3E}">
        <p14:creationId xmlns:p14="http://schemas.microsoft.com/office/powerpoint/2010/main" val="157364035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40881-FFF9-4D0C-8923-CC15157D295D}"/>
              </a:ext>
            </a:extLst>
          </p:cNvPr>
          <p:cNvSpPr>
            <a:spLocks noGrp="1"/>
          </p:cNvSpPr>
          <p:nvPr>
            <p:ph type="title"/>
          </p:nvPr>
        </p:nvSpPr>
        <p:spPr>
          <a:xfrm>
            <a:off x="5128591" y="271531"/>
            <a:ext cx="6830464" cy="2534013"/>
          </a:xfrm>
        </p:spPr>
        <p:txBody>
          <a:bodyPr>
            <a:normAutofit fontScale="90000"/>
          </a:bodyPr>
          <a:lstStyle/>
          <a:p>
            <a:r>
              <a:rPr lang="en-US" sz="4200" b="1" dirty="0">
                <a:latin typeface="Arial Black" panose="020B0A04020102020204" pitchFamily="34" charset="0"/>
              </a:rPr>
              <a:t>   LOUISE COGGESHALL</a:t>
            </a:r>
            <a:br>
              <a:rPr lang="en-US" sz="3600" b="1" dirty="0">
                <a:latin typeface="Arial Black" panose="020B0A04020102020204" pitchFamily="34" charset="0"/>
              </a:rPr>
            </a:br>
            <a:r>
              <a:rPr lang="en-US" sz="3600" b="1" dirty="0">
                <a:latin typeface="Arial Black" panose="020B0A04020102020204" pitchFamily="34" charset="0"/>
              </a:rPr>
              <a:t>              </a:t>
            </a:r>
            <a:r>
              <a:rPr lang="en-US" sz="4000" b="1" dirty="0">
                <a:latin typeface="Arial Black" panose="020B0A04020102020204" pitchFamily="34" charset="0"/>
              </a:rPr>
              <a:t>Eta Chapter</a:t>
            </a:r>
            <a:br>
              <a:rPr lang="en-US" sz="4000" b="1" dirty="0">
                <a:latin typeface="Arial Black" panose="020B0A04020102020204" pitchFamily="34" charset="0"/>
              </a:rPr>
            </a:br>
            <a:r>
              <a:rPr lang="en-US" sz="4000" b="1" dirty="0">
                <a:latin typeface="Arial Black" panose="020B0A04020102020204" pitchFamily="34" charset="0"/>
              </a:rPr>
              <a:t>        Initiated 5/15/2008</a:t>
            </a:r>
            <a:br>
              <a:rPr lang="en-US" sz="4000" b="1" dirty="0">
                <a:latin typeface="Arial Black" panose="020B0A04020102020204" pitchFamily="34" charset="0"/>
              </a:rPr>
            </a:br>
            <a:r>
              <a:rPr lang="en-US" sz="4000" b="1" dirty="0">
                <a:latin typeface="Arial Black" panose="020B0A04020102020204" pitchFamily="34" charset="0"/>
              </a:rPr>
              <a:t>        October 4, 2021</a:t>
            </a:r>
            <a:br>
              <a:rPr lang="en-US" sz="4000" b="1" dirty="0">
                <a:latin typeface="Arial Black" panose="020B0A04020102020204" pitchFamily="34" charset="0"/>
              </a:rPr>
            </a:br>
            <a:r>
              <a:rPr lang="en-US" sz="4000" b="1" dirty="0">
                <a:latin typeface="Arial Black" panose="020B0A04020102020204" pitchFamily="34" charset="0"/>
              </a:rPr>
              <a:t>                   13 years</a:t>
            </a:r>
          </a:p>
        </p:txBody>
      </p:sp>
      <p:pic>
        <p:nvPicPr>
          <p:cNvPr id="4" name="Content Placeholder 3" descr="Obituary of Louise Coggeshall">
            <a:extLst>
              <a:ext uri="{FF2B5EF4-FFF2-40B4-BE49-F238E27FC236}">
                <a16:creationId xmlns:a16="http://schemas.microsoft.com/office/drawing/2014/main" id="{7C8B3F9A-B93F-4E0F-BC74-F13FAD8BEBD1}"/>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871" y="271532"/>
            <a:ext cx="4888720" cy="6314936"/>
          </a:xfrm>
          <a:prstGeom prst="rect">
            <a:avLst/>
          </a:prstGeom>
          <a:noFill/>
          <a:ln>
            <a:noFill/>
          </a:ln>
        </p:spPr>
      </p:pic>
      <p:sp>
        <p:nvSpPr>
          <p:cNvPr id="3" name="TextBox 2">
            <a:extLst>
              <a:ext uri="{FF2B5EF4-FFF2-40B4-BE49-F238E27FC236}">
                <a16:creationId xmlns:a16="http://schemas.microsoft.com/office/drawing/2014/main" id="{6AB62C2B-0D81-47E8-B48D-BE6537E1A004}"/>
              </a:ext>
            </a:extLst>
          </p:cNvPr>
          <p:cNvSpPr txBox="1"/>
          <p:nvPr/>
        </p:nvSpPr>
        <p:spPr>
          <a:xfrm>
            <a:off x="5642263" y="2639291"/>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52419591-AC39-45DC-9174-A3EF22BB1598}"/>
              </a:ext>
            </a:extLst>
          </p:cNvPr>
          <p:cNvSpPr txBox="1"/>
          <p:nvPr/>
        </p:nvSpPr>
        <p:spPr>
          <a:xfrm>
            <a:off x="5642263" y="2954017"/>
            <a:ext cx="6392992" cy="3785652"/>
          </a:xfrm>
          <a:prstGeom prst="rect">
            <a:avLst/>
          </a:prstGeom>
          <a:noFill/>
        </p:spPr>
        <p:txBody>
          <a:bodyPr wrap="square" rtlCol="0">
            <a:spAutoFit/>
          </a:bodyPr>
          <a:lstStyle/>
          <a:p>
            <a:r>
              <a:rPr lang="en-US" sz="2400" dirty="0">
                <a:latin typeface="Arial Black" panose="020B0A04020102020204" pitchFamily="34" charset="0"/>
              </a:rPr>
              <a:t>    Louise was an active member of Eta Chapter and served on the Executive Board for six years.  She was very active in our literacy auction.</a:t>
            </a:r>
          </a:p>
          <a:p>
            <a:endParaRPr lang="en-US" sz="2400" dirty="0">
              <a:latin typeface="Arial Black" panose="020B0A04020102020204" pitchFamily="34" charset="0"/>
            </a:endParaRPr>
          </a:p>
          <a:p>
            <a:r>
              <a:rPr lang="en-US" sz="2400" dirty="0">
                <a:latin typeface="Arial Black" panose="020B0A04020102020204" pitchFamily="34" charset="0"/>
              </a:rPr>
              <a:t>    She taught at Devalles Elementary </a:t>
            </a:r>
          </a:p>
          <a:p>
            <a:r>
              <a:rPr lang="en-US" sz="2400" dirty="0">
                <a:latin typeface="Arial Black" panose="020B0A04020102020204" pitchFamily="34" charset="0"/>
              </a:rPr>
              <a:t>School for 37 years and was very active with the Acushnet Library book drives and book sales. </a:t>
            </a:r>
          </a:p>
        </p:txBody>
      </p:sp>
    </p:spTree>
    <p:extLst>
      <p:ext uri="{BB962C8B-B14F-4D97-AF65-F5344CB8AC3E}">
        <p14:creationId xmlns:p14="http://schemas.microsoft.com/office/powerpoint/2010/main" val="7937510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83870</TotalTime>
  <Words>2619</Words>
  <Application>Microsoft Macintosh PowerPoint</Application>
  <PresentationFormat>Widescreen</PresentationFormat>
  <Paragraphs>180</Paragraphs>
  <Slides>41</Slides>
  <Notes>2</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8" baseType="lpstr">
      <vt:lpstr>Arial</vt:lpstr>
      <vt:lpstr>Arial Black</vt:lpstr>
      <vt:lpstr>Calibri</vt:lpstr>
      <vt:lpstr>Calibri Light</vt:lpstr>
      <vt:lpstr>Garamond</vt:lpstr>
      <vt:lpstr>Office Theme</vt:lpstr>
      <vt:lpstr>Packager Shell Object</vt:lpstr>
      <vt:lpstr>In Memoriam</vt:lpstr>
      <vt:lpstr>KATHLEEN FOLEY Alpha Chapter Initiated  5/18/1985 November 19, 2020 35 years     </vt:lpstr>
      <vt:lpstr>                                            JANET REGAN         Alpha Chapter                         Initiated 11/1/1973 April 22, 2020 47 years                                                                           </vt:lpstr>
      <vt:lpstr>                                  MARJORIE IVES Epsilon Chapter Initiated 12/1/1979                              November 5, 2020   41 years                                                                                                    </vt:lpstr>
      <vt:lpstr>BARBARA PURINGTON                                             Epsilon Chapter Initiated 12/1/1965 March 18, 2019 54 years                                                                                                 </vt:lpstr>
      <vt:lpstr>PowerPoint Presentation</vt:lpstr>
      <vt:lpstr>    ROBERTA  BRALEY                                    Eta Chapter       Initiated 5/1/1975         January 9, 2020          45 years  </vt:lpstr>
      <vt:lpstr>BONNIE BRAZ                                   Eta Chapter                                        Initiated  5/1/1993                                        May 4, 2020                                   27 years                                              </vt:lpstr>
      <vt:lpstr>   LOUISE COGGESHALL               Eta Chapter         Initiated 5/15/2008         October 4, 2021                    13 years</vt:lpstr>
      <vt:lpstr>GLADYS GAJ  Eta Chapter  Initiated 4/1/1967    August 17, 2019   52 years    </vt:lpstr>
      <vt:lpstr>                                          DR. AMY GRACIA                              Eta Chapter                                   Initiated 5/18/2011                                   December 28, 2020                                   9 years                   </vt:lpstr>
      <vt:lpstr>LINDA MEREDITH Eta Chapter Initiated  5/1/1998 October 8, 2021 28 years</vt:lpstr>
      <vt:lpstr>                                          CONCETTA RANDO          Eta Chapter          Initiated 4/1/1969           December 25, 2020         51 years                        </vt:lpstr>
      <vt:lpstr>  CYNTHIA STONE Eta Chapter Initiated 5/1/1995 January 20, 2021 26 years </vt:lpstr>
      <vt:lpstr>                              </vt:lpstr>
      <vt:lpstr>  MARION O’NEIL BOWE Theta Chapter Initiated 12/1/1965       April 26, 2021 56 years</vt:lpstr>
      <vt:lpstr>Mary (Cherry)Hathaway Kappa Chapter Initiated 5/1/1964 December 31, 2021 57 years </vt:lpstr>
      <vt:lpstr>PowerPoint Presentation</vt:lpstr>
      <vt:lpstr>BETTIE FERUZZI Upsilon Chapter Initiated 5/5/1999 February 1, 2022     23 years</vt:lpstr>
      <vt:lpstr>               KATHERINE  KELLEHER                        Upsilon Chapter                     Initiated 5/22/2003                     August 19, 2019                    16 years                                       </vt:lpstr>
      <vt:lpstr>PowerPoint Presentation</vt:lpstr>
      <vt:lpstr>PowerPoint Presentation</vt:lpstr>
      <vt:lpstr>                                                                                                                       BARBARA CLANCY                            Alpha Beta Chapter                                Initiated 10/1/1992                               April 19, 2019                               27 years   </vt:lpstr>
      <vt:lpstr>   HELEN McGARRY Alpha Beta Chapter  Initiated 5/1/1964 December 20, 2021        57 years </vt:lpstr>
      <vt:lpstr>                                                              LIZ TILEY                             Alpha Epsilon Chapter CHAPTER               Initiated 6/1/2020                                November 23, 2020                             5 months                                             </vt:lpstr>
      <vt:lpstr>                                                                                                                        MARY EPPICH                             Alpha Zeta Chapter                                 Initiated 4/1/1969 F                               February 26, 2020                               50 years  </vt:lpstr>
      <vt:lpstr>                          HELEN FORSGARD                            Alpha Zeta Chapter                                Initiated 10/1/1978                               November 23, 2019                                        41 years                                                                                    </vt:lpstr>
      <vt:lpstr>                                  SHEILA  KEARNEY                             Alpha Eta Chapter                                 Initiated 5/1/1981                                    April 18, 2020                                        39 years                                       </vt:lpstr>
      <vt:lpstr>V</vt:lpstr>
      <vt:lpstr>              ESTELLE BLACKMAN            Alpha Kappa Chapter                 Initiated 4/1/1974                   March 5, 2020                        46 years</vt:lpstr>
      <vt:lpstr>                                 MARCIA CROOKS    Alpha Kappa Chapter       Initiated 5/1/1979     July 3, 2020         41 years</vt:lpstr>
      <vt:lpstr>                                  PATRICIA ARMSTRONG                             Alpha Iota Chapter                                  Initiated 6/1/1973                                  October 25, 2019                                                                    46 years                                            </vt:lpstr>
      <vt:lpstr>                                         CLAIRE GLYNN                                 Alpha  Iota Chapter                                  Initiated 5/1/1973                                   April 2, 2020                                     47 years</vt:lpstr>
      <vt:lpstr>ARLENE HAGLUND Alpha Iota Chapter Initiated  5/1/1987 January 2, 2021 34 years</vt:lpstr>
      <vt:lpstr>                                                                            MARGERY McKENNAN                               Alpha Iota Chapter                                               Initiated 5/1/1990                                May 21, 2020                                    30 years                                            </vt:lpstr>
      <vt:lpstr>        MARGARET HITCHCOCK          Alpha Lambda Chapter                Initiated 6/1/1976                     July 30, 2019                         43 years</vt:lpstr>
      <vt:lpstr>                                        RHETTA TUTTLE                         Alpha Lambda Chapter                                Initiated 4/1/1969                                 March 12, 2019                                        50 years</vt:lpstr>
      <vt:lpstr>                              </vt:lpstr>
      <vt:lpstr>PowerPoint Presentation</vt:lpstr>
      <vt:lpstr>In Appreciation of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JANET REGAN</dc:title>
  <dc:creator>jodkg</dc:creator>
  <cp:lastModifiedBy>Christine Bonci</cp:lastModifiedBy>
  <cp:revision>249</cp:revision>
  <dcterms:created xsi:type="dcterms:W3CDTF">2021-03-11T23:57:51Z</dcterms:created>
  <dcterms:modified xsi:type="dcterms:W3CDTF">2022-05-04T22:28:05Z</dcterms:modified>
</cp:coreProperties>
</file>